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674" r:id="rId5"/>
    <p:sldId id="671" r:id="rId6"/>
    <p:sldId id="284" r:id="rId7"/>
    <p:sldId id="289" r:id="rId8"/>
    <p:sldId id="282" r:id="rId9"/>
    <p:sldId id="669" r:id="rId10"/>
    <p:sldId id="667" r:id="rId11"/>
    <p:sldId id="287" r:id="rId12"/>
    <p:sldId id="670" r:id="rId13"/>
    <p:sldId id="296" r:id="rId14"/>
    <p:sldId id="672" r:id="rId15"/>
    <p:sldId id="673" r:id="rId16"/>
    <p:sldId id="668" r:id="rId17"/>
    <p:sldId id="297" r:id="rId18"/>
    <p:sldId id="275" r:id="rId19"/>
    <p:sldId id="263" r:id="rId20"/>
    <p:sldId id="273" r:id="rId21"/>
    <p:sldId id="259" r:id="rId22"/>
    <p:sldId id="264" r:id="rId23"/>
    <p:sldId id="266" r:id="rId24"/>
    <p:sldId id="260" r:id="rId25"/>
    <p:sldId id="285" r:id="rId26"/>
    <p:sldId id="299" r:id="rId27"/>
    <p:sldId id="267" r:id="rId28"/>
    <p:sldId id="268" r:id="rId29"/>
    <p:sldId id="269" r:id="rId30"/>
    <p:sldId id="270" r:id="rId31"/>
    <p:sldId id="271" r:id="rId32"/>
    <p:sldId id="298" r:id="rId33"/>
    <p:sldId id="272" r:id="rId34"/>
    <p:sldId id="262" r:id="rId35"/>
    <p:sldId id="290" r:id="rId3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F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, Lais Aparecida da (BIR)" userId="e680edca-c9c7-4cd6-99bc-5e24c922d82b" providerId="ADAL" clId="{69132D85-91B5-4E0A-B1E7-964597AE3DE4}"/>
    <pc:docChg chg="undo custSel modSld">
      <pc:chgData name="Silva, Lais Aparecida da (BIR)" userId="e680edca-c9c7-4cd6-99bc-5e24c922d82b" providerId="ADAL" clId="{69132D85-91B5-4E0A-B1E7-964597AE3DE4}" dt="2022-04-11T15:37:28.194" v="119" actId="1076"/>
      <pc:docMkLst>
        <pc:docMk/>
      </pc:docMkLst>
      <pc:sldChg chg="addSp modSp mod">
        <pc:chgData name="Silva, Lais Aparecida da (BIR)" userId="e680edca-c9c7-4cd6-99bc-5e24c922d82b" providerId="ADAL" clId="{69132D85-91B5-4E0A-B1E7-964597AE3DE4}" dt="2022-04-11T15:03:23.487" v="77" actId="1076"/>
        <pc:sldMkLst>
          <pc:docMk/>
          <pc:sldMk cId="3646064378" sldId="259"/>
        </pc:sldMkLst>
        <pc:spChg chg="add mod">
          <ac:chgData name="Silva, Lais Aparecida da (BIR)" userId="e680edca-c9c7-4cd6-99bc-5e24c922d82b" providerId="ADAL" clId="{69132D85-91B5-4E0A-B1E7-964597AE3DE4}" dt="2022-04-11T15:03:23.487" v="77" actId="1076"/>
          <ac:spMkLst>
            <pc:docMk/>
            <pc:sldMk cId="3646064378" sldId="259"/>
            <ac:spMk id="8" creationId="{58F9DCEA-7063-4B83-ABFF-99ABE51A5418}"/>
          </ac:spMkLst>
        </pc:spChg>
      </pc:sldChg>
      <pc:sldChg chg="modSp mod">
        <pc:chgData name="Silva, Lais Aparecida da (BIR)" userId="e680edca-c9c7-4cd6-99bc-5e24c922d82b" providerId="ADAL" clId="{69132D85-91B5-4E0A-B1E7-964597AE3DE4}" dt="2022-04-11T15:04:12.557" v="86" actId="14100"/>
        <pc:sldMkLst>
          <pc:docMk/>
          <pc:sldMk cId="3318155591" sldId="260"/>
        </pc:sldMkLst>
        <pc:spChg chg="mod">
          <ac:chgData name="Silva, Lais Aparecida da (BIR)" userId="e680edca-c9c7-4cd6-99bc-5e24c922d82b" providerId="ADAL" clId="{69132D85-91B5-4E0A-B1E7-964597AE3DE4}" dt="2022-04-11T15:04:12.557" v="86" actId="14100"/>
          <ac:spMkLst>
            <pc:docMk/>
            <pc:sldMk cId="3318155591" sldId="260"/>
            <ac:spMk id="7" creationId="{F437D96D-69B0-4FD7-B993-8DDA28BD4993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7:28.194" v="119" actId="1076"/>
        <pc:sldMkLst>
          <pc:docMk/>
          <pc:sldMk cId="3871511986" sldId="262"/>
        </pc:sldMkLst>
        <pc:spChg chg="add mod">
          <ac:chgData name="Silva, Lais Aparecida da (BIR)" userId="e680edca-c9c7-4cd6-99bc-5e24c922d82b" providerId="ADAL" clId="{69132D85-91B5-4E0A-B1E7-964597AE3DE4}" dt="2022-04-11T15:37:28.194" v="119" actId="1076"/>
          <ac:spMkLst>
            <pc:docMk/>
            <pc:sldMk cId="3871511986" sldId="262"/>
            <ac:spMk id="6" creationId="{DAD3F011-2944-4328-BE94-353EC3F7C6B7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2:57.272" v="71" actId="1076"/>
        <pc:sldMkLst>
          <pc:docMk/>
          <pc:sldMk cId="2063342341" sldId="263"/>
        </pc:sldMkLst>
        <pc:spChg chg="add mod">
          <ac:chgData name="Silva, Lais Aparecida da (BIR)" userId="e680edca-c9c7-4cd6-99bc-5e24c922d82b" providerId="ADAL" clId="{69132D85-91B5-4E0A-B1E7-964597AE3DE4}" dt="2022-04-11T15:02:57.272" v="71" actId="1076"/>
          <ac:spMkLst>
            <pc:docMk/>
            <pc:sldMk cId="2063342341" sldId="263"/>
            <ac:spMk id="7" creationId="{3ACF921E-0C4C-4072-A026-D6A0FA3120C2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3:36.439" v="80" actId="1076"/>
        <pc:sldMkLst>
          <pc:docMk/>
          <pc:sldMk cId="4130255325" sldId="264"/>
        </pc:sldMkLst>
        <pc:spChg chg="add mod">
          <ac:chgData name="Silva, Lais Aparecida da (BIR)" userId="e680edca-c9c7-4cd6-99bc-5e24c922d82b" providerId="ADAL" clId="{69132D85-91B5-4E0A-B1E7-964597AE3DE4}" dt="2022-04-11T15:03:36.439" v="80" actId="1076"/>
          <ac:spMkLst>
            <pc:docMk/>
            <pc:sldMk cId="4130255325" sldId="264"/>
            <ac:spMk id="10" creationId="{ED6C8108-58C8-43C7-9037-7F8F725F1FFE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3:50.831" v="83" actId="1076"/>
        <pc:sldMkLst>
          <pc:docMk/>
          <pc:sldMk cId="1610846053" sldId="266"/>
        </pc:sldMkLst>
        <pc:spChg chg="add mod">
          <ac:chgData name="Silva, Lais Aparecida da (BIR)" userId="e680edca-c9c7-4cd6-99bc-5e24c922d82b" providerId="ADAL" clId="{69132D85-91B5-4E0A-B1E7-964597AE3DE4}" dt="2022-04-11T15:03:50.831" v="83" actId="1076"/>
          <ac:spMkLst>
            <pc:docMk/>
            <pc:sldMk cId="1610846053" sldId="266"/>
            <ac:spMk id="16" creationId="{0FC9DFC5-1662-48A6-9B36-FAF3207FC7E8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2:33.811" v="92" actId="1076"/>
        <pc:sldMkLst>
          <pc:docMk/>
          <pc:sldMk cId="1879355722" sldId="267"/>
        </pc:sldMkLst>
        <pc:spChg chg="add mod">
          <ac:chgData name="Silva, Lais Aparecida da (BIR)" userId="e680edca-c9c7-4cd6-99bc-5e24c922d82b" providerId="ADAL" clId="{69132D85-91B5-4E0A-B1E7-964597AE3DE4}" dt="2022-04-11T15:32:33.811" v="92" actId="1076"/>
          <ac:spMkLst>
            <pc:docMk/>
            <pc:sldMk cId="1879355722" sldId="267"/>
            <ac:spMk id="11" creationId="{F1F98908-19FC-4A32-A757-BE6FA48E3C46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3:01.185" v="98" actId="1076"/>
        <pc:sldMkLst>
          <pc:docMk/>
          <pc:sldMk cId="3870845741" sldId="268"/>
        </pc:sldMkLst>
        <pc:spChg chg="add mod">
          <ac:chgData name="Silva, Lais Aparecida da (BIR)" userId="e680edca-c9c7-4cd6-99bc-5e24c922d82b" providerId="ADAL" clId="{69132D85-91B5-4E0A-B1E7-964597AE3DE4}" dt="2022-04-11T15:33:01.185" v="98" actId="1076"/>
          <ac:spMkLst>
            <pc:docMk/>
            <pc:sldMk cId="3870845741" sldId="268"/>
            <ac:spMk id="7" creationId="{ACED4B1D-A05D-4ECD-9916-2CB6BB14C6F8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3:17.195" v="102" actId="1076"/>
        <pc:sldMkLst>
          <pc:docMk/>
          <pc:sldMk cId="2636743099" sldId="269"/>
        </pc:sldMkLst>
        <pc:spChg chg="add mod">
          <ac:chgData name="Silva, Lais Aparecida da (BIR)" userId="e680edca-c9c7-4cd6-99bc-5e24c922d82b" providerId="ADAL" clId="{69132D85-91B5-4E0A-B1E7-964597AE3DE4}" dt="2022-04-11T15:33:17.195" v="102" actId="1076"/>
          <ac:spMkLst>
            <pc:docMk/>
            <pc:sldMk cId="2636743099" sldId="269"/>
            <ac:spMk id="9" creationId="{8C746A99-D3D8-42D7-BC4D-646EA1F8FF5F}"/>
          </ac:spMkLst>
        </pc:spChg>
        <pc:picChg chg="mod">
          <ac:chgData name="Silva, Lais Aparecida da (BIR)" userId="e680edca-c9c7-4cd6-99bc-5e24c922d82b" providerId="ADAL" clId="{69132D85-91B5-4E0A-B1E7-964597AE3DE4}" dt="2022-04-11T15:33:11.690" v="101" actId="1076"/>
          <ac:picMkLst>
            <pc:docMk/>
            <pc:sldMk cId="2636743099" sldId="269"/>
            <ac:picMk id="18" creationId="{BB6492F7-15DD-4B70-ADC5-80B58AC2AA21}"/>
          </ac:picMkLst>
        </pc:picChg>
      </pc:sldChg>
      <pc:sldChg chg="addSp modSp mod">
        <pc:chgData name="Silva, Lais Aparecida da (BIR)" userId="e680edca-c9c7-4cd6-99bc-5e24c922d82b" providerId="ADAL" clId="{69132D85-91B5-4E0A-B1E7-964597AE3DE4}" dt="2022-04-11T15:33:37.699" v="106" actId="1076"/>
        <pc:sldMkLst>
          <pc:docMk/>
          <pc:sldMk cId="2267590584" sldId="270"/>
        </pc:sldMkLst>
        <pc:spChg chg="add mod">
          <ac:chgData name="Silva, Lais Aparecida da (BIR)" userId="e680edca-c9c7-4cd6-99bc-5e24c922d82b" providerId="ADAL" clId="{69132D85-91B5-4E0A-B1E7-964597AE3DE4}" dt="2022-04-11T15:33:37.699" v="106" actId="1076"/>
          <ac:spMkLst>
            <pc:docMk/>
            <pc:sldMk cId="2267590584" sldId="270"/>
            <ac:spMk id="7" creationId="{8C8E759F-19B6-4F5C-87B1-9FF25A0FD799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3:48.690" v="109" actId="1076"/>
        <pc:sldMkLst>
          <pc:docMk/>
          <pc:sldMk cId="1719562481" sldId="271"/>
        </pc:sldMkLst>
        <pc:spChg chg="add mod">
          <ac:chgData name="Silva, Lais Aparecida da (BIR)" userId="e680edca-c9c7-4cd6-99bc-5e24c922d82b" providerId="ADAL" clId="{69132D85-91B5-4E0A-B1E7-964597AE3DE4}" dt="2022-04-11T15:33:48.690" v="109" actId="1076"/>
          <ac:spMkLst>
            <pc:docMk/>
            <pc:sldMk cId="1719562481" sldId="271"/>
            <ac:spMk id="9" creationId="{B3397666-494D-462F-87E1-BF185841D9EE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7:13.521" v="115" actId="1076"/>
        <pc:sldMkLst>
          <pc:docMk/>
          <pc:sldMk cId="579435784" sldId="272"/>
        </pc:sldMkLst>
        <pc:spChg chg="add mod">
          <ac:chgData name="Silva, Lais Aparecida da (BIR)" userId="e680edca-c9c7-4cd6-99bc-5e24c922d82b" providerId="ADAL" clId="{69132D85-91B5-4E0A-B1E7-964597AE3DE4}" dt="2022-04-11T15:37:13.521" v="115" actId="1076"/>
          <ac:spMkLst>
            <pc:docMk/>
            <pc:sldMk cId="579435784" sldId="272"/>
            <ac:spMk id="6" creationId="{B9A57929-4A66-4B2E-8887-322D10E53EB8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3:11.615" v="74" actId="1076"/>
        <pc:sldMkLst>
          <pc:docMk/>
          <pc:sldMk cId="2325229631" sldId="273"/>
        </pc:sldMkLst>
        <pc:spChg chg="add mod">
          <ac:chgData name="Silva, Lais Aparecida da (BIR)" userId="e680edca-c9c7-4cd6-99bc-5e24c922d82b" providerId="ADAL" clId="{69132D85-91B5-4E0A-B1E7-964597AE3DE4}" dt="2022-04-11T15:03:11.615" v="74" actId="1076"/>
          <ac:spMkLst>
            <pc:docMk/>
            <pc:sldMk cId="2325229631" sldId="273"/>
            <ac:spMk id="4" creationId="{C0A58B9E-E532-433E-A75A-2B26A00DF593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2:33.390" v="68" actId="1076"/>
        <pc:sldMkLst>
          <pc:docMk/>
          <pc:sldMk cId="1660084550" sldId="275"/>
        </pc:sldMkLst>
        <pc:spChg chg="mod">
          <ac:chgData name="Silva, Lais Aparecida da (BIR)" userId="e680edca-c9c7-4cd6-99bc-5e24c922d82b" providerId="ADAL" clId="{69132D85-91B5-4E0A-B1E7-964597AE3DE4}" dt="2022-04-11T15:02:19.979" v="64" actId="27636"/>
          <ac:spMkLst>
            <pc:docMk/>
            <pc:sldMk cId="1660084550" sldId="275"/>
            <ac:spMk id="3" creationId="{CDF02EE7-02CF-48E2-A9BC-B38DBF55CFF3}"/>
          </ac:spMkLst>
        </pc:spChg>
        <pc:spChg chg="add mod">
          <ac:chgData name="Silva, Lais Aparecida da (BIR)" userId="e680edca-c9c7-4cd6-99bc-5e24c922d82b" providerId="ADAL" clId="{69132D85-91B5-4E0A-B1E7-964597AE3DE4}" dt="2022-04-11T15:02:33.390" v="68" actId="1076"/>
          <ac:spMkLst>
            <pc:docMk/>
            <pc:sldMk cId="1660084550" sldId="275"/>
            <ac:spMk id="6" creationId="{4EC972B9-AF94-4EE2-B96C-A01DC21931BB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8:27.224" v="26" actId="1076"/>
        <pc:sldMkLst>
          <pc:docMk/>
          <pc:sldMk cId="3369949510" sldId="282"/>
        </pc:sldMkLst>
        <pc:spChg chg="add mod">
          <ac:chgData name="Silva, Lais Aparecida da (BIR)" userId="e680edca-c9c7-4cd6-99bc-5e24c922d82b" providerId="ADAL" clId="{69132D85-91B5-4E0A-B1E7-964597AE3DE4}" dt="2022-04-11T14:58:27.224" v="26" actId="1076"/>
          <ac:spMkLst>
            <pc:docMk/>
            <pc:sldMk cId="3369949510" sldId="282"/>
            <ac:spMk id="11" creationId="{7A71DBB2-E9CA-4047-944D-2657211754E6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6:57" v="18" actId="1076"/>
        <pc:sldMkLst>
          <pc:docMk/>
          <pc:sldMk cId="440351037" sldId="284"/>
        </pc:sldMkLst>
        <pc:spChg chg="add mod">
          <ac:chgData name="Silva, Lais Aparecida da (BIR)" userId="e680edca-c9c7-4cd6-99bc-5e24c922d82b" providerId="ADAL" clId="{69132D85-91B5-4E0A-B1E7-964597AE3DE4}" dt="2022-04-11T14:56:57" v="18" actId="1076"/>
          <ac:spMkLst>
            <pc:docMk/>
            <pc:sldMk cId="440351037" sldId="284"/>
            <ac:spMk id="6" creationId="{8238F2E9-B82E-4A7D-8AF5-BB78BBD71416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1:58.972" v="88" actId="1076"/>
        <pc:sldMkLst>
          <pc:docMk/>
          <pc:sldMk cId="2629046581" sldId="285"/>
        </pc:sldMkLst>
        <pc:spChg chg="add mod">
          <ac:chgData name="Silva, Lais Aparecida da (BIR)" userId="e680edca-c9c7-4cd6-99bc-5e24c922d82b" providerId="ADAL" clId="{69132D85-91B5-4E0A-B1E7-964597AE3DE4}" dt="2022-04-11T15:31:58.972" v="88" actId="1076"/>
          <ac:spMkLst>
            <pc:docMk/>
            <pc:sldMk cId="2629046581" sldId="285"/>
            <ac:spMk id="7" creationId="{924983DE-4DEB-4D7E-9EC0-A7EB0A6C86CC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9:37.656" v="38" actId="1076"/>
        <pc:sldMkLst>
          <pc:docMk/>
          <pc:sldMk cId="1628981232" sldId="287"/>
        </pc:sldMkLst>
        <pc:spChg chg="add mod">
          <ac:chgData name="Silva, Lais Aparecida da (BIR)" userId="e680edca-c9c7-4cd6-99bc-5e24c922d82b" providerId="ADAL" clId="{69132D85-91B5-4E0A-B1E7-964597AE3DE4}" dt="2022-04-11T14:59:37.656" v="38" actId="1076"/>
          <ac:spMkLst>
            <pc:docMk/>
            <pc:sldMk cId="1628981232" sldId="287"/>
            <ac:spMk id="15" creationId="{D91ED8F8-2BC9-49E1-BC88-E340FA36864F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8:06.032" v="23" actId="1076"/>
        <pc:sldMkLst>
          <pc:docMk/>
          <pc:sldMk cId="3884683271" sldId="289"/>
        </pc:sldMkLst>
        <pc:spChg chg="add mod">
          <ac:chgData name="Silva, Lais Aparecida da (BIR)" userId="e680edca-c9c7-4cd6-99bc-5e24c922d82b" providerId="ADAL" clId="{69132D85-91B5-4E0A-B1E7-964597AE3DE4}" dt="2022-04-11T14:58:06.032" v="23" actId="1076"/>
          <ac:spMkLst>
            <pc:docMk/>
            <pc:sldMk cId="3884683271" sldId="289"/>
            <ac:spMk id="6" creationId="{F4D4AC59-C746-462C-9596-636A0AE4C479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0:05.952" v="44" actId="1076"/>
        <pc:sldMkLst>
          <pc:docMk/>
          <pc:sldMk cId="393964372" sldId="296"/>
        </pc:sldMkLst>
        <pc:spChg chg="add mod">
          <ac:chgData name="Silva, Lais Aparecida da (BIR)" userId="e680edca-c9c7-4cd6-99bc-5e24c922d82b" providerId="ADAL" clId="{69132D85-91B5-4E0A-B1E7-964597AE3DE4}" dt="2022-04-11T15:00:05.952" v="44" actId="1076"/>
          <ac:spMkLst>
            <pc:docMk/>
            <pc:sldMk cId="393964372" sldId="296"/>
            <ac:spMk id="13" creationId="{8BB11129-27FD-46E1-A58F-9584AB0A65BC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1:14.720" v="56" actId="1076"/>
        <pc:sldMkLst>
          <pc:docMk/>
          <pc:sldMk cId="3752921202" sldId="297"/>
        </pc:sldMkLst>
        <pc:spChg chg="add mod">
          <ac:chgData name="Silva, Lais Aparecida da (BIR)" userId="e680edca-c9c7-4cd6-99bc-5e24c922d82b" providerId="ADAL" clId="{69132D85-91B5-4E0A-B1E7-964597AE3DE4}" dt="2022-04-11T15:01:14.720" v="56" actId="1076"/>
          <ac:spMkLst>
            <pc:docMk/>
            <pc:sldMk cId="3752921202" sldId="297"/>
            <ac:spMk id="7" creationId="{723B402E-3D75-4206-94BB-559B182E4586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36:51.146" v="112" actId="1076"/>
        <pc:sldMkLst>
          <pc:docMk/>
          <pc:sldMk cId="1356247988" sldId="298"/>
        </pc:sldMkLst>
        <pc:spChg chg="add mod">
          <ac:chgData name="Silva, Lais Aparecida da (BIR)" userId="e680edca-c9c7-4cd6-99bc-5e24c922d82b" providerId="ADAL" clId="{69132D85-91B5-4E0A-B1E7-964597AE3DE4}" dt="2022-04-11T15:36:51.146" v="112" actId="1076"/>
          <ac:spMkLst>
            <pc:docMk/>
            <pc:sldMk cId="1356247988" sldId="298"/>
            <ac:spMk id="14" creationId="{21A45F08-BACB-416E-B352-E0E3AD4CE29D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9:19.872" v="35" actId="1076"/>
        <pc:sldMkLst>
          <pc:docMk/>
          <pc:sldMk cId="4107875417" sldId="667"/>
        </pc:sldMkLst>
        <pc:spChg chg="add mod">
          <ac:chgData name="Silva, Lais Aparecida da (BIR)" userId="e680edca-c9c7-4cd6-99bc-5e24c922d82b" providerId="ADAL" clId="{69132D85-91B5-4E0A-B1E7-964597AE3DE4}" dt="2022-04-11T14:59:19.872" v="35" actId="1076"/>
          <ac:spMkLst>
            <pc:docMk/>
            <pc:sldMk cId="4107875417" sldId="667"/>
            <ac:spMk id="19" creationId="{436E4702-D17C-4718-9361-2BAC5D2217AF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0:58.312" v="54" actId="1076"/>
        <pc:sldMkLst>
          <pc:docMk/>
          <pc:sldMk cId="3130640954" sldId="668"/>
        </pc:sldMkLst>
        <pc:spChg chg="add mod">
          <ac:chgData name="Silva, Lais Aparecida da (BIR)" userId="e680edca-c9c7-4cd6-99bc-5e24c922d82b" providerId="ADAL" clId="{69132D85-91B5-4E0A-B1E7-964597AE3DE4}" dt="2022-04-11T15:00:58.312" v="54" actId="1076"/>
          <ac:spMkLst>
            <pc:docMk/>
            <pc:sldMk cId="3130640954" sldId="668"/>
            <ac:spMk id="5" creationId="{6D5ED49E-DBEE-4AD7-A6FC-2FA8CD1E9DB9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8:54.480" v="31" actId="1076"/>
        <pc:sldMkLst>
          <pc:docMk/>
          <pc:sldMk cId="1479403762" sldId="669"/>
        </pc:sldMkLst>
        <pc:spChg chg="mod">
          <ac:chgData name="Silva, Lais Aparecida da (BIR)" userId="e680edca-c9c7-4cd6-99bc-5e24c922d82b" providerId="ADAL" clId="{69132D85-91B5-4E0A-B1E7-964597AE3DE4}" dt="2022-04-11T14:58:35.454" v="28"/>
          <ac:spMkLst>
            <pc:docMk/>
            <pc:sldMk cId="1479403762" sldId="669"/>
            <ac:spMk id="19" creationId="{03475020-8B37-449A-AD15-040FFF0CA43C}"/>
          </ac:spMkLst>
        </pc:spChg>
        <pc:spChg chg="add mod">
          <ac:chgData name="Silva, Lais Aparecida da (BIR)" userId="e680edca-c9c7-4cd6-99bc-5e24c922d82b" providerId="ADAL" clId="{69132D85-91B5-4E0A-B1E7-964597AE3DE4}" dt="2022-04-11T14:58:54.480" v="31" actId="1076"/>
          <ac:spMkLst>
            <pc:docMk/>
            <pc:sldMk cId="1479403762" sldId="669"/>
            <ac:spMk id="20" creationId="{40A91417-EDD0-4EC6-B12B-A86FBDF78AB8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9:49.816" v="41" actId="1076"/>
        <pc:sldMkLst>
          <pc:docMk/>
          <pc:sldMk cId="182944425" sldId="670"/>
        </pc:sldMkLst>
        <pc:spChg chg="add mod">
          <ac:chgData name="Silva, Lais Aparecida da (BIR)" userId="e680edca-c9c7-4cd6-99bc-5e24c922d82b" providerId="ADAL" clId="{69132D85-91B5-4E0A-B1E7-964597AE3DE4}" dt="2022-04-11T14:59:49.816" v="41" actId="1076"/>
          <ac:spMkLst>
            <pc:docMk/>
            <pc:sldMk cId="182944425" sldId="670"/>
            <ac:spMk id="5" creationId="{1D34DFAE-2088-4AD6-BF16-64B5A1A77F58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6:39.488" v="15" actId="1076"/>
        <pc:sldMkLst>
          <pc:docMk/>
          <pc:sldMk cId="3638320595" sldId="671"/>
        </pc:sldMkLst>
        <pc:spChg chg="add mod">
          <ac:chgData name="Silva, Lais Aparecida da (BIR)" userId="e680edca-c9c7-4cd6-99bc-5e24c922d82b" providerId="ADAL" clId="{69132D85-91B5-4E0A-B1E7-964597AE3DE4}" dt="2022-04-11T14:56:39.488" v="15" actId="1076"/>
          <ac:spMkLst>
            <pc:docMk/>
            <pc:sldMk cId="3638320595" sldId="671"/>
            <ac:spMk id="10" creationId="{2493D5AC-F220-4706-BBDD-DB06E35F72E3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0:26.655" v="48" actId="1076"/>
        <pc:sldMkLst>
          <pc:docMk/>
          <pc:sldMk cId="723631418" sldId="672"/>
        </pc:sldMkLst>
        <pc:spChg chg="mod">
          <ac:chgData name="Silva, Lais Aparecida da (BIR)" userId="e680edca-c9c7-4cd6-99bc-5e24c922d82b" providerId="ADAL" clId="{69132D85-91B5-4E0A-B1E7-964597AE3DE4}" dt="2022-04-11T15:00:23.168" v="47" actId="1076"/>
          <ac:spMkLst>
            <pc:docMk/>
            <pc:sldMk cId="723631418" sldId="672"/>
            <ac:spMk id="6" creationId="{3670BD42-0F24-477E-806A-F2400EDD6D75}"/>
          </ac:spMkLst>
        </pc:spChg>
        <pc:spChg chg="add mod">
          <ac:chgData name="Silva, Lais Aparecida da (BIR)" userId="e680edca-c9c7-4cd6-99bc-5e24c922d82b" providerId="ADAL" clId="{69132D85-91B5-4E0A-B1E7-964597AE3DE4}" dt="2022-04-11T15:00:26.655" v="48" actId="1076"/>
          <ac:spMkLst>
            <pc:docMk/>
            <pc:sldMk cId="723631418" sldId="672"/>
            <ac:spMk id="20" creationId="{2BD5DF48-3928-4815-B16E-1185E982FC76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5:00:40.973" v="51" actId="1076"/>
        <pc:sldMkLst>
          <pc:docMk/>
          <pc:sldMk cId="3924632965" sldId="673"/>
        </pc:sldMkLst>
        <pc:spChg chg="add mod">
          <ac:chgData name="Silva, Lais Aparecida da (BIR)" userId="e680edca-c9c7-4cd6-99bc-5e24c922d82b" providerId="ADAL" clId="{69132D85-91B5-4E0A-B1E7-964597AE3DE4}" dt="2022-04-11T15:00:40.973" v="51" actId="1076"/>
          <ac:spMkLst>
            <pc:docMk/>
            <pc:sldMk cId="3924632965" sldId="673"/>
            <ac:spMk id="16" creationId="{78DE7E11-2D2C-4EF4-A24C-D23E0A1EA0B7}"/>
          </ac:spMkLst>
        </pc:spChg>
      </pc:sldChg>
      <pc:sldChg chg="addSp modSp mod">
        <pc:chgData name="Silva, Lais Aparecida da (BIR)" userId="e680edca-c9c7-4cd6-99bc-5e24c922d82b" providerId="ADAL" clId="{69132D85-91B5-4E0A-B1E7-964597AE3DE4}" dt="2022-04-11T14:56:05.288" v="12" actId="1076"/>
        <pc:sldMkLst>
          <pc:docMk/>
          <pc:sldMk cId="1389180688" sldId="674"/>
        </pc:sldMkLst>
        <pc:spChg chg="add mod">
          <ac:chgData name="Silva, Lais Aparecida da (BIR)" userId="e680edca-c9c7-4cd6-99bc-5e24c922d82b" providerId="ADAL" clId="{69132D85-91B5-4E0A-B1E7-964597AE3DE4}" dt="2022-04-11T14:56:05.288" v="12" actId="1076"/>
          <ac:spMkLst>
            <pc:docMk/>
            <pc:sldMk cId="1389180688" sldId="674"/>
            <ac:spMk id="8" creationId="{F462033A-301B-42F6-8BE2-EC17D273473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1D6E2-92E6-4BB5-B937-65EA15C4BA24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7EB25-3FCF-4AEB-B661-F4BE0E35F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447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BCE78-EB0F-4EED-862E-F5989B16D4C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4730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7EB25-3FCF-4AEB-B661-F4BE0E35F52E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75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BCE78-EB0F-4EED-862E-F5989B16D4C2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9580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BCE78-EB0F-4EED-862E-F5989B16D4C2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506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BCE78-EB0F-4EED-862E-F5989B16D4C2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078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B972B4-D3EA-46A9-922B-4220121E9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EA6C4FE-0D6C-4C6A-842A-BB2AA6FD2E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ADE202-A2C3-4990-BA75-3C6F96B7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982A0B5-A3E8-4AF4-8C7E-D11EAAF6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28BC266-B951-4AD4-88A5-D38377763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5685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830434-4308-4025-A532-75F76D70B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4FA98E1-54B0-4CBB-B5BA-6D9F7B5DB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BF180B-58AB-42DB-852A-426D10A41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900D15D-4D16-4B45-B113-26FF3CC6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0581E4-D69F-409E-9CE6-FF896A792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52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6BF1C3A-65D0-40A5-A9A5-D966D3AE5A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66BF8BC-E7D3-4001-B253-95562D28D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5FFDD7C-7F0F-4080-BAC4-E741899C9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30FE79-767B-4A7F-B185-684C3AE8F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10D3AF-696C-44E1-A687-A5CF0BC49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387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B278D6-80F4-4607-AD54-476A2C920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0E74E5-5F3A-4510-9641-E12CF05A0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435B62-6194-4228-8B12-5A64FA4B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63D584-9C6A-47A6-9E78-D2D91A7C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44ACA0-1D2C-4A05-8ABE-AD52F8DC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828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39C3C5-B3EF-42D6-AEFF-0B420D48C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749DEEC-2D47-4FF1-B058-7D706E8A3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119133D-CF75-4DE8-849E-E3C577AF0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848909E-3D77-492A-B048-528032BE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A52C7F-AA88-442E-9464-85D398A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6678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4E9AC4-D50E-4EFB-B80C-F0D4900B4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F05E03-194C-4F0D-8A68-3FA3ADF054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FBADC10-A430-4995-A911-E7CFBE0DF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AECB3D9-79D3-4FCC-BEDA-B1EFD74C7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1482A21-5C3D-4892-8A69-95D0751A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626395D-6C7B-41B6-9FC6-E61C58DDD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32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09E2AE-070F-4C90-BC19-D1BD804B7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1553654-2E6D-4930-98EF-63CA8ADE0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36B79BB-5EDF-44FE-AD41-0FDA4E862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FEB4227-068A-414C-9108-5FAE44A3A4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7FED14D-0D70-4625-926E-C08E9CA50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1288CF5-3825-4721-947D-59CDA480A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BEF5CB2-07D1-4989-8AEB-15B5FF3D3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259ADCB-54AF-49F2-8035-BE30CBFB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859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2494C9-E7DD-4DBA-B4C8-A861D645B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B8037CD-7437-4445-80A3-2B3F7FA08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946715B-7416-4071-ACC1-18CBD8E34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CC0207A-9635-4FD8-976D-E98B2CCEB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436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EFABFE9-8BD4-4A33-9A66-D0C2D4FD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EF0F61E-8B85-4BF8-98D6-45E52FE3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C0FE4F5-9865-4435-8623-2A7FA9009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917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3DB1A7-924A-4B3A-9A56-2A48B9F39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8C0D3FD-6284-498A-BCA9-F0590FA44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7B5B820-4EB2-477D-8124-1443E9D92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650F52-500C-433F-A8CF-22A62952D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C428B54-16E1-4E97-97C2-6BE3703EB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119B821-E886-4575-B532-0FDD70DE5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87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E72071-A1A7-41FD-AC51-66F43EA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495624B-680E-47BC-BECE-17521F7AC3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7C95732-C3D5-4308-83C6-F042338043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E946B98-3B9B-49D6-B4F7-DBA44209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2F3C423-FDE5-4D25-B3B2-EE7D63D97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BE98E57-6B37-4D90-9BB5-DE58BD253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512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D23D3C6-BDA1-47CD-991E-821B0F07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CE32AC7-B707-4065-AA5D-DCDC44A21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D2C11A-BB2F-4C66-828D-FDA9BAC5A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9A380-3B9F-47C1-AA12-BD39D524A02F}" type="datetimeFigureOut">
              <a:rPr lang="pt-BR" smtClean="0"/>
              <a:t>11/04/2022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A281EA-81CF-4BF3-91A3-F44E66C27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4161F23-F45F-4875-B26B-41D81279A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46E3-5E0A-439E-8398-3E2DC36D73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159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3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52.png"/><Relationship Id="rId5" Type="http://schemas.openxmlformats.org/officeDocument/2006/relationships/image" Target="../media/image24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55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18.png"/><Relationship Id="rId9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ites.bvsalud.org/rea/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ites.bvsalud.org/rea/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usablelearning.org/about/Granularity.html" TargetMode="External"/><Relationship Id="rId7" Type="http://schemas.openxmlformats.org/officeDocument/2006/relationships/hyperlink" Target="https://www.campusvirtualsp.org/es/presentacion-de-la-politica-general-de-la-red-de-recursos-educacionales-abiertos-red-rea-oer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nesdoc.unesco.org/images/0023/002329/232986s.pdf" TargetMode="External"/><Relationship Id="rId5" Type="http://schemas.openxmlformats.org/officeDocument/2006/relationships/hyperlink" Target="http://www.unesco.org/new/fileadmin/MULTIMEDIA/HQ/CI/CI/pdf/Events/Spanish_Paris_OER_Declaration.pdf" TargetMode="External"/><Relationship Id="rId4" Type="http://schemas.openxmlformats.org/officeDocument/2006/relationships/hyperlink" Target="http://www.oecd.org/dataoecd/5/47/37351085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AEBAD67-B8C8-40E8-862A-A6107A7487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69" b="1"/>
          <a:stretch/>
        </p:blipFill>
        <p:spPr>
          <a:xfrm>
            <a:off x="321733" y="321733"/>
            <a:ext cx="11548534" cy="6214534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69FBCDEC-0524-443C-A054-4A8FFE9768DB}"/>
              </a:ext>
            </a:extLst>
          </p:cNvPr>
          <p:cNvSpPr/>
          <p:nvPr/>
        </p:nvSpPr>
        <p:spPr>
          <a:xfrm>
            <a:off x="2042557" y="4618696"/>
            <a:ext cx="4785756" cy="6776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Elisabeth Biruel / BIREME/OPAS/OMS</a:t>
            </a:r>
          </a:p>
        </p:txBody>
      </p:sp>
      <p:pic>
        <p:nvPicPr>
          <p:cNvPr id="7" name="Picture 4" descr="Nenhuma descrição de foto disponível.">
            <a:extLst>
              <a:ext uri="{FF2B5EF4-FFF2-40B4-BE49-F238E27FC236}">
                <a16:creationId xmlns:a16="http://schemas.microsoft.com/office/drawing/2014/main" id="{903C9791-FC13-42DF-B472-027A7B84A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313" y="4540606"/>
            <a:ext cx="1511576" cy="15115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F462033A-301B-42F6-8BE2-EC17D2734733}"/>
              </a:ext>
            </a:extLst>
          </p:cNvPr>
          <p:cNvSpPr txBox="1"/>
          <p:nvPr/>
        </p:nvSpPr>
        <p:spPr>
          <a:xfrm>
            <a:off x="8570574" y="5867516"/>
            <a:ext cx="3182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389180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4BA1B4-D610-4679-8105-AD8BAB59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33" y="0"/>
            <a:ext cx="11408596" cy="1325563"/>
          </a:xfrm>
        </p:spPr>
        <p:txBody>
          <a:bodyPr>
            <a:normAutofit/>
          </a:bodyPr>
          <a:lstStyle/>
          <a:p>
            <a:r>
              <a:rPr lang="pt-BR" sz="3600" b="1" dirty="0"/>
              <a:t>Vamos fixar esse conceito?</a:t>
            </a:r>
            <a:r>
              <a:rPr lang="pt-BR" sz="3600" dirty="0"/>
              <a:t> Responda qual a granularidade..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975E5A4-3E6F-4CF0-B993-DE3075D5E84E}"/>
              </a:ext>
            </a:extLst>
          </p:cNvPr>
          <p:cNvSpPr txBox="1"/>
          <p:nvPr/>
        </p:nvSpPr>
        <p:spPr>
          <a:xfrm>
            <a:off x="582200" y="1352725"/>
            <a:ext cx="7006132" cy="523220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pt-BR" sz="2800" dirty="0"/>
              <a:t>Vou registar no REA o título de um curso online 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DAC01A2-B0F3-4C56-9C67-AA90A804BCFC}"/>
              </a:ext>
            </a:extLst>
          </p:cNvPr>
          <p:cNvSpPr txBox="1"/>
          <p:nvPr/>
        </p:nvSpPr>
        <p:spPr>
          <a:xfrm>
            <a:off x="582201" y="3458971"/>
            <a:ext cx="676125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pt-BR" sz="2800" dirty="0"/>
              <a:t>Abaixo do Módulo tenho as Unidades?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B9A7584-07D4-4166-9148-A0453A148381}"/>
              </a:ext>
            </a:extLst>
          </p:cNvPr>
          <p:cNvSpPr txBox="1"/>
          <p:nvPr/>
        </p:nvSpPr>
        <p:spPr>
          <a:xfrm>
            <a:off x="582200" y="4518430"/>
            <a:ext cx="7279263" cy="523220"/>
          </a:xfrm>
          <a:prstGeom prst="rect">
            <a:avLst/>
          </a:prstGeom>
          <a:solidFill>
            <a:srgbClr val="7030A0">
              <a:alpha val="33000"/>
            </a:srgb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pt-BR" sz="2800" dirty="0"/>
              <a:t>Abaixo dos módulo e Unidades, tenho as Aulas?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543933-4A1A-4FBC-B289-97D6223038A2}"/>
              </a:ext>
            </a:extLst>
          </p:cNvPr>
          <p:cNvSpPr txBox="1"/>
          <p:nvPr/>
        </p:nvSpPr>
        <p:spPr>
          <a:xfrm>
            <a:off x="212331" y="5486507"/>
            <a:ext cx="11492661" cy="1015663"/>
          </a:xfrm>
          <a:prstGeom prst="rect">
            <a:avLst/>
          </a:prstGeom>
          <a:solidFill>
            <a:srgbClr val="0070C0">
              <a:alpha val="37000"/>
            </a:srgb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pt-BR" sz="2800" dirty="0"/>
              <a:t>Para preparar as AULAS temos os materiais usados com fins didáticos – tais como textos, animações, infográficos, vídeos, filmes etc. – </a:t>
            </a:r>
            <a:r>
              <a:rPr lang="pt-BR" sz="3200" dirty="0">
                <a:solidFill>
                  <a:srgbClr val="FF0000"/>
                </a:solidFill>
              </a:rPr>
              <a:t>granularidade (0)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72337D3B-442D-4067-8585-5F28EB0BE4DC}"/>
              </a:ext>
            </a:extLst>
          </p:cNvPr>
          <p:cNvSpPr txBox="1"/>
          <p:nvPr/>
        </p:nvSpPr>
        <p:spPr>
          <a:xfrm>
            <a:off x="7861463" y="1358667"/>
            <a:ext cx="4571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granularidade (4)</a:t>
            </a:r>
            <a:endParaRPr lang="pt-BR" dirty="0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4274A49-61E6-43E5-A8E3-F74930342AD0}"/>
              </a:ext>
            </a:extLst>
          </p:cNvPr>
          <p:cNvSpPr txBox="1"/>
          <p:nvPr/>
        </p:nvSpPr>
        <p:spPr>
          <a:xfrm>
            <a:off x="7861462" y="2395189"/>
            <a:ext cx="4571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granularidade (3)</a:t>
            </a:r>
            <a:endParaRPr lang="pt-BR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180AD1-E349-4895-9E55-CBA2BCC1A5A7}"/>
              </a:ext>
            </a:extLst>
          </p:cNvPr>
          <p:cNvSpPr txBox="1"/>
          <p:nvPr/>
        </p:nvSpPr>
        <p:spPr>
          <a:xfrm>
            <a:off x="7861461" y="3435171"/>
            <a:ext cx="4571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granularidade (2)</a:t>
            </a:r>
            <a:endParaRPr lang="pt-BR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C728B03C-0FD1-40AE-B89D-C55483A5B6E1}"/>
              </a:ext>
            </a:extLst>
          </p:cNvPr>
          <p:cNvSpPr txBox="1"/>
          <p:nvPr/>
        </p:nvSpPr>
        <p:spPr>
          <a:xfrm>
            <a:off x="8016227" y="4474460"/>
            <a:ext cx="45719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granularidade (1)</a:t>
            </a: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E8A8CBC-3BBF-42B7-B28F-086697E3865B}"/>
              </a:ext>
            </a:extLst>
          </p:cNvPr>
          <p:cNvSpPr/>
          <p:nvPr/>
        </p:nvSpPr>
        <p:spPr>
          <a:xfrm>
            <a:off x="582200" y="2315102"/>
            <a:ext cx="6761254" cy="5232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O curso foi estruturado contendo Módulos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BB11129-27FD-46E1-A58F-9584AB0A65BC}"/>
              </a:ext>
            </a:extLst>
          </p:cNvPr>
          <p:cNvSpPr txBox="1"/>
          <p:nvPr/>
        </p:nvSpPr>
        <p:spPr>
          <a:xfrm>
            <a:off x="8740234" y="6549257"/>
            <a:ext cx="3693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9396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2" grpId="0" animBg="1"/>
      <p:bldP spid="18" grpId="0" animBg="1"/>
      <p:bldP spid="20" grpId="0"/>
      <p:bldP spid="21" grpId="0"/>
      <p:bldP spid="22" grpId="0"/>
      <p:bldP spid="23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327310-3889-4200-915F-73ECF0950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Vamos praticar?</a:t>
            </a:r>
          </a:p>
        </p:txBody>
      </p:sp>
      <p:pic>
        <p:nvPicPr>
          <p:cNvPr id="2050" name="Picture 2" descr="Cursos Onlines Grátis | IPTSP">
            <a:extLst>
              <a:ext uri="{FF2B5EF4-FFF2-40B4-BE49-F238E27FC236}">
                <a16:creationId xmlns:a16="http://schemas.microsoft.com/office/drawing/2014/main" id="{E967AAE9-A748-42B3-80E6-CF57E740E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309" y="2262623"/>
            <a:ext cx="4000500" cy="3267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72A49CB-0E67-4635-9C74-6AEB9D3090F5}"/>
              </a:ext>
            </a:extLst>
          </p:cNvPr>
          <p:cNvSpPr txBox="1"/>
          <p:nvPr/>
        </p:nvSpPr>
        <p:spPr>
          <a:xfrm>
            <a:off x="1155316" y="1954103"/>
            <a:ext cx="6480518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sz="2800" dirty="0"/>
              <a:t>Tenho um curso pra registrar no repositório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670BD42-0F24-477E-806A-F2400EDD6D75}"/>
              </a:ext>
            </a:extLst>
          </p:cNvPr>
          <p:cNvSpPr txBox="1"/>
          <p:nvPr/>
        </p:nvSpPr>
        <p:spPr>
          <a:xfrm>
            <a:off x="1180312" y="3020664"/>
            <a:ext cx="5396865" cy="52322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txBody>
          <a:bodyPr wrap="square">
            <a:spAutoFit/>
          </a:bodyPr>
          <a:lstStyle/>
          <a:p>
            <a:r>
              <a:rPr lang="pt-BR" sz="2800" dirty="0"/>
              <a:t>O curso esta estruturado em Aulas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37FAD71-C46A-45C6-9DA7-37A0F58A602F}"/>
              </a:ext>
            </a:extLst>
          </p:cNvPr>
          <p:cNvSpPr txBox="1"/>
          <p:nvPr/>
        </p:nvSpPr>
        <p:spPr>
          <a:xfrm>
            <a:off x="1155316" y="3824928"/>
            <a:ext cx="5677025" cy="523220"/>
          </a:xfrm>
          <a:prstGeom prst="rect">
            <a:avLst/>
          </a:prstGeom>
          <a:solidFill>
            <a:srgbClr val="0070C0">
              <a:alpha val="37000"/>
            </a:srgbClr>
          </a:solidFill>
        </p:spPr>
        <p:txBody>
          <a:bodyPr wrap="square">
            <a:spAutoFit/>
          </a:bodyPr>
          <a:lstStyle/>
          <a:p>
            <a:r>
              <a:rPr lang="pt-BR" sz="2800" dirty="0"/>
              <a:t>materiais usados com fins didáticos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4" name="Dodecágono 3">
            <a:extLst>
              <a:ext uri="{FF2B5EF4-FFF2-40B4-BE49-F238E27FC236}">
                <a16:creationId xmlns:a16="http://schemas.microsoft.com/office/drawing/2014/main" id="{84E534CD-05FB-430E-B7C3-07A44FDEBB8C}"/>
              </a:ext>
            </a:extLst>
          </p:cNvPr>
          <p:cNvSpPr/>
          <p:nvPr/>
        </p:nvSpPr>
        <p:spPr>
          <a:xfrm>
            <a:off x="63406" y="1945666"/>
            <a:ext cx="774794" cy="633915"/>
          </a:xfrm>
          <a:prstGeom prst="do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" name="Dodecágono 8">
            <a:extLst>
              <a:ext uri="{FF2B5EF4-FFF2-40B4-BE49-F238E27FC236}">
                <a16:creationId xmlns:a16="http://schemas.microsoft.com/office/drawing/2014/main" id="{711D2FF2-CA77-46F6-A14F-F2A1C07BF421}"/>
              </a:ext>
            </a:extLst>
          </p:cNvPr>
          <p:cNvSpPr/>
          <p:nvPr/>
        </p:nvSpPr>
        <p:spPr>
          <a:xfrm>
            <a:off x="120043" y="2869468"/>
            <a:ext cx="774794" cy="633915"/>
          </a:xfrm>
          <a:prstGeom prst="do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0" name="Dodecágono 9">
            <a:extLst>
              <a:ext uri="{FF2B5EF4-FFF2-40B4-BE49-F238E27FC236}">
                <a16:creationId xmlns:a16="http://schemas.microsoft.com/office/drawing/2014/main" id="{174186FD-B11F-4F02-9F74-82E9CC92CAE7}"/>
              </a:ext>
            </a:extLst>
          </p:cNvPr>
          <p:cNvSpPr/>
          <p:nvPr/>
        </p:nvSpPr>
        <p:spPr>
          <a:xfrm>
            <a:off x="120043" y="3824928"/>
            <a:ext cx="774794" cy="633915"/>
          </a:xfrm>
          <a:prstGeom prst="do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8CBC217D-E09B-40DD-AF45-E85251AD9024}"/>
              </a:ext>
            </a:extLst>
          </p:cNvPr>
          <p:cNvGrpSpPr/>
          <p:nvPr/>
        </p:nvGrpSpPr>
        <p:grpSpPr>
          <a:xfrm>
            <a:off x="2933559" y="4611563"/>
            <a:ext cx="3728498" cy="633915"/>
            <a:chOff x="2933559" y="4611563"/>
            <a:chExt cx="3728498" cy="633915"/>
          </a:xfrm>
        </p:grpSpPr>
        <p:sp>
          <p:nvSpPr>
            <p:cNvPr id="11" name="Dodecágono 10">
              <a:extLst>
                <a:ext uri="{FF2B5EF4-FFF2-40B4-BE49-F238E27FC236}">
                  <a16:creationId xmlns:a16="http://schemas.microsoft.com/office/drawing/2014/main" id="{771A2966-A784-4C95-B1E2-A1CC2DAB58B8}"/>
                </a:ext>
              </a:extLst>
            </p:cNvPr>
            <p:cNvSpPr/>
            <p:nvPr/>
          </p:nvSpPr>
          <p:spPr>
            <a:xfrm>
              <a:off x="2933559" y="4611563"/>
              <a:ext cx="774794" cy="633915"/>
            </a:xfrm>
            <a:prstGeom prst="dodec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829F2476-B029-4960-919F-384B01495FDE}"/>
                </a:ext>
              </a:extLst>
            </p:cNvPr>
            <p:cNvSpPr txBox="1"/>
            <p:nvPr/>
          </p:nvSpPr>
          <p:spPr>
            <a:xfrm>
              <a:off x="3961144" y="4662551"/>
              <a:ext cx="2700913" cy="523220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r>
                <a:rPr lang="pt-BR" sz="2800" dirty="0"/>
                <a:t>Granularidade 4</a:t>
              </a: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E152F1A8-D2FE-4E0B-898D-95F3AA7E5C24}"/>
              </a:ext>
            </a:extLst>
          </p:cNvPr>
          <p:cNvGrpSpPr/>
          <p:nvPr/>
        </p:nvGrpSpPr>
        <p:grpSpPr>
          <a:xfrm>
            <a:off x="2933559" y="5349215"/>
            <a:ext cx="3728498" cy="633915"/>
            <a:chOff x="2933559" y="5349215"/>
            <a:chExt cx="3728498" cy="633915"/>
          </a:xfrm>
        </p:grpSpPr>
        <p:sp>
          <p:nvSpPr>
            <p:cNvPr id="12" name="Dodecágono 11">
              <a:extLst>
                <a:ext uri="{FF2B5EF4-FFF2-40B4-BE49-F238E27FC236}">
                  <a16:creationId xmlns:a16="http://schemas.microsoft.com/office/drawing/2014/main" id="{5AF9B7BB-0953-45B6-B82E-7120258FB2E7}"/>
                </a:ext>
              </a:extLst>
            </p:cNvPr>
            <p:cNvSpPr/>
            <p:nvPr/>
          </p:nvSpPr>
          <p:spPr>
            <a:xfrm>
              <a:off x="2933559" y="5349215"/>
              <a:ext cx="774794" cy="633915"/>
            </a:xfrm>
            <a:prstGeom prst="dodec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BB150201-C167-4E71-A64E-C8B4CA2AF853}"/>
                </a:ext>
              </a:extLst>
            </p:cNvPr>
            <p:cNvSpPr txBox="1"/>
            <p:nvPr/>
          </p:nvSpPr>
          <p:spPr>
            <a:xfrm>
              <a:off x="3993828" y="5459910"/>
              <a:ext cx="2668229" cy="523220"/>
            </a:xfrm>
            <a:prstGeom prst="rect">
              <a:avLst/>
            </a:prstGeom>
            <a:solidFill>
              <a:srgbClr val="7030A0">
                <a:alpha val="33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pt-BR" sz="2800" dirty="0"/>
                <a:t>Granularidade 1</a:t>
              </a: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F83BAC29-C0C2-4E6A-A667-2B3747F4134C}"/>
              </a:ext>
            </a:extLst>
          </p:cNvPr>
          <p:cNvGrpSpPr/>
          <p:nvPr/>
        </p:nvGrpSpPr>
        <p:grpSpPr>
          <a:xfrm>
            <a:off x="2933559" y="6175917"/>
            <a:ext cx="3728498" cy="633915"/>
            <a:chOff x="2933559" y="6175917"/>
            <a:chExt cx="3728498" cy="633915"/>
          </a:xfrm>
        </p:grpSpPr>
        <p:sp>
          <p:nvSpPr>
            <p:cNvPr id="13" name="Dodecágono 12">
              <a:extLst>
                <a:ext uri="{FF2B5EF4-FFF2-40B4-BE49-F238E27FC236}">
                  <a16:creationId xmlns:a16="http://schemas.microsoft.com/office/drawing/2014/main" id="{413CADBD-AD22-4E40-983A-E099E7F11C58}"/>
                </a:ext>
              </a:extLst>
            </p:cNvPr>
            <p:cNvSpPr/>
            <p:nvPr/>
          </p:nvSpPr>
          <p:spPr>
            <a:xfrm>
              <a:off x="2933559" y="6175917"/>
              <a:ext cx="774794" cy="633915"/>
            </a:xfrm>
            <a:prstGeom prst="dodec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</a:p>
          </p:txBody>
        </p:sp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id="{9A588E22-12EC-4D5D-9636-74A89699716C}"/>
                </a:ext>
              </a:extLst>
            </p:cNvPr>
            <p:cNvSpPr txBox="1"/>
            <p:nvPr/>
          </p:nvSpPr>
          <p:spPr>
            <a:xfrm>
              <a:off x="3961144" y="6175917"/>
              <a:ext cx="2700913" cy="523220"/>
            </a:xfrm>
            <a:prstGeom prst="rect">
              <a:avLst/>
            </a:prstGeom>
            <a:solidFill>
              <a:srgbClr val="0070C0">
                <a:alpha val="37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pt-BR" sz="2800" dirty="0"/>
                <a:t>Granularidade 0</a:t>
              </a:r>
              <a:endParaRPr lang="pt-BR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BD5DF48-3928-4815-B16E-1185E982FC76}"/>
              </a:ext>
            </a:extLst>
          </p:cNvPr>
          <p:cNvSpPr txBox="1"/>
          <p:nvPr/>
        </p:nvSpPr>
        <p:spPr>
          <a:xfrm>
            <a:off x="8974777" y="6445522"/>
            <a:ext cx="35031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72363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327310-3889-4200-915F-73ECF0950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Vamos praticar?</a:t>
            </a:r>
          </a:p>
        </p:txBody>
      </p:sp>
      <p:pic>
        <p:nvPicPr>
          <p:cNvPr id="2050" name="Picture 2" descr="Cursos Onlines Grátis | IPTSP">
            <a:extLst>
              <a:ext uri="{FF2B5EF4-FFF2-40B4-BE49-F238E27FC236}">
                <a16:creationId xmlns:a16="http://schemas.microsoft.com/office/drawing/2014/main" id="{E967AAE9-A748-42B3-80E6-CF57E740E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309" y="2262623"/>
            <a:ext cx="4000500" cy="3267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72A49CB-0E67-4635-9C74-6AEB9D3090F5}"/>
              </a:ext>
            </a:extLst>
          </p:cNvPr>
          <p:cNvSpPr txBox="1"/>
          <p:nvPr/>
        </p:nvSpPr>
        <p:spPr>
          <a:xfrm>
            <a:off x="1155316" y="1954103"/>
            <a:ext cx="6480518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pt-BR" sz="2800" dirty="0"/>
              <a:t>Tenho um curso pra registrar no repositório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37FAD71-C46A-45C6-9DA7-37A0F58A602F}"/>
              </a:ext>
            </a:extLst>
          </p:cNvPr>
          <p:cNvSpPr txBox="1"/>
          <p:nvPr/>
        </p:nvSpPr>
        <p:spPr>
          <a:xfrm>
            <a:off x="1180312" y="2822512"/>
            <a:ext cx="5677025" cy="523220"/>
          </a:xfrm>
          <a:prstGeom prst="rect">
            <a:avLst/>
          </a:prstGeom>
          <a:solidFill>
            <a:srgbClr val="0070C0">
              <a:alpha val="37000"/>
            </a:srgbClr>
          </a:solidFill>
        </p:spPr>
        <p:txBody>
          <a:bodyPr wrap="square">
            <a:spAutoFit/>
          </a:bodyPr>
          <a:lstStyle/>
          <a:p>
            <a:r>
              <a:rPr lang="pt-BR" sz="2800" dirty="0"/>
              <a:t>materiais utilizados com fins didáticos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4" name="Dodecágono 3">
            <a:extLst>
              <a:ext uri="{FF2B5EF4-FFF2-40B4-BE49-F238E27FC236}">
                <a16:creationId xmlns:a16="http://schemas.microsoft.com/office/drawing/2014/main" id="{84E534CD-05FB-430E-B7C3-07A44FDEBB8C}"/>
              </a:ext>
            </a:extLst>
          </p:cNvPr>
          <p:cNvSpPr/>
          <p:nvPr/>
        </p:nvSpPr>
        <p:spPr>
          <a:xfrm>
            <a:off x="63406" y="1945666"/>
            <a:ext cx="774794" cy="633915"/>
          </a:xfrm>
          <a:prstGeom prst="do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9" name="Dodecágono 8">
            <a:extLst>
              <a:ext uri="{FF2B5EF4-FFF2-40B4-BE49-F238E27FC236}">
                <a16:creationId xmlns:a16="http://schemas.microsoft.com/office/drawing/2014/main" id="{711D2FF2-CA77-46F6-A14F-F2A1C07BF421}"/>
              </a:ext>
            </a:extLst>
          </p:cNvPr>
          <p:cNvSpPr/>
          <p:nvPr/>
        </p:nvSpPr>
        <p:spPr>
          <a:xfrm>
            <a:off x="120043" y="2869468"/>
            <a:ext cx="774794" cy="633915"/>
          </a:xfrm>
          <a:prstGeom prst="dodecag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8CBC217D-E09B-40DD-AF45-E85251AD9024}"/>
              </a:ext>
            </a:extLst>
          </p:cNvPr>
          <p:cNvGrpSpPr/>
          <p:nvPr/>
        </p:nvGrpSpPr>
        <p:grpSpPr>
          <a:xfrm>
            <a:off x="2933559" y="4611563"/>
            <a:ext cx="3728498" cy="633915"/>
            <a:chOff x="2933559" y="4611563"/>
            <a:chExt cx="3728498" cy="633915"/>
          </a:xfrm>
        </p:grpSpPr>
        <p:sp>
          <p:nvSpPr>
            <p:cNvPr id="11" name="Dodecágono 10">
              <a:extLst>
                <a:ext uri="{FF2B5EF4-FFF2-40B4-BE49-F238E27FC236}">
                  <a16:creationId xmlns:a16="http://schemas.microsoft.com/office/drawing/2014/main" id="{771A2966-A784-4C95-B1E2-A1CC2DAB58B8}"/>
                </a:ext>
              </a:extLst>
            </p:cNvPr>
            <p:cNvSpPr/>
            <p:nvPr/>
          </p:nvSpPr>
          <p:spPr>
            <a:xfrm>
              <a:off x="2933559" y="4611563"/>
              <a:ext cx="774794" cy="633915"/>
            </a:xfrm>
            <a:prstGeom prst="dodec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</a:p>
          </p:txBody>
        </p:sp>
        <p:sp>
          <p:nvSpPr>
            <p:cNvPr id="14" name="CaixaDeTexto 13">
              <a:extLst>
                <a:ext uri="{FF2B5EF4-FFF2-40B4-BE49-F238E27FC236}">
                  <a16:creationId xmlns:a16="http://schemas.microsoft.com/office/drawing/2014/main" id="{829F2476-B029-4960-919F-384B01495FDE}"/>
                </a:ext>
              </a:extLst>
            </p:cNvPr>
            <p:cNvSpPr txBox="1"/>
            <p:nvPr/>
          </p:nvSpPr>
          <p:spPr>
            <a:xfrm>
              <a:off x="3961144" y="4662551"/>
              <a:ext cx="2700913" cy="523220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r>
                <a:rPr lang="pt-BR" sz="2800" dirty="0"/>
                <a:t>Granularidade 4</a:t>
              </a:r>
            </a:p>
          </p:txBody>
        </p:sp>
      </p:grpSp>
      <p:grpSp>
        <p:nvGrpSpPr>
          <p:cNvPr id="3" name="Agrupar 2">
            <a:extLst>
              <a:ext uri="{FF2B5EF4-FFF2-40B4-BE49-F238E27FC236}">
                <a16:creationId xmlns:a16="http://schemas.microsoft.com/office/drawing/2014/main" id="{84F1DCCF-4E81-41E6-A8BE-4A2DF85A6A6D}"/>
              </a:ext>
            </a:extLst>
          </p:cNvPr>
          <p:cNvGrpSpPr/>
          <p:nvPr/>
        </p:nvGrpSpPr>
        <p:grpSpPr>
          <a:xfrm>
            <a:off x="2933559" y="5349215"/>
            <a:ext cx="3728498" cy="633915"/>
            <a:chOff x="2933559" y="5349215"/>
            <a:chExt cx="3728498" cy="633915"/>
          </a:xfrm>
        </p:grpSpPr>
        <p:sp>
          <p:nvSpPr>
            <p:cNvPr id="12" name="Dodecágono 11">
              <a:extLst>
                <a:ext uri="{FF2B5EF4-FFF2-40B4-BE49-F238E27FC236}">
                  <a16:creationId xmlns:a16="http://schemas.microsoft.com/office/drawing/2014/main" id="{5AF9B7BB-0953-45B6-B82E-7120258FB2E7}"/>
                </a:ext>
              </a:extLst>
            </p:cNvPr>
            <p:cNvSpPr/>
            <p:nvPr/>
          </p:nvSpPr>
          <p:spPr>
            <a:xfrm>
              <a:off x="2933559" y="5349215"/>
              <a:ext cx="774794" cy="633915"/>
            </a:xfrm>
            <a:prstGeom prst="dodecagon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28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</a:p>
          </p:txBody>
        </p: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BB150201-C167-4E71-A64E-C8B4CA2AF853}"/>
                </a:ext>
              </a:extLst>
            </p:cNvPr>
            <p:cNvSpPr txBox="1"/>
            <p:nvPr/>
          </p:nvSpPr>
          <p:spPr>
            <a:xfrm>
              <a:off x="3993828" y="5459910"/>
              <a:ext cx="2668229" cy="523220"/>
            </a:xfrm>
            <a:prstGeom prst="rect">
              <a:avLst/>
            </a:prstGeom>
            <a:solidFill>
              <a:srgbClr val="7030A0">
                <a:alpha val="33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pt-BR" sz="2800" dirty="0"/>
                <a:t>Granularidade 0</a:t>
              </a:r>
            </a:p>
          </p:txBody>
        </p:sp>
      </p:grp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8DE7E11-2D2C-4EF4-A24C-D23E0A1EA0B7}"/>
              </a:ext>
            </a:extLst>
          </p:cNvPr>
          <p:cNvSpPr txBox="1"/>
          <p:nvPr/>
        </p:nvSpPr>
        <p:spPr>
          <a:xfrm>
            <a:off x="8974777" y="6129168"/>
            <a:ext cx="31855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92463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205FF9-1ECC-4733-A3E0-9C2D5A61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Porque é importante entender a granularidade da estrutura de um curso?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940278E-5E54-470F-9E7E-717BDD657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98921"/>
            <a:ext cx="10359930" cy="4197459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6D5ED49E-DBEE-4AD7-A6FC-2FA8CD1E9DB9}"/>
              </a:ext>
            </a:extLst>
          </p:cNvPr>
          <p:cNvSpPr txBox="1"/>
          <p:nvPr/>
        </p:nvSpPr>
        <p:spPr>
          <a:xfrm>
            <a:off x="8962902" y="6483329"/>
            <a:ext cx="3221181" cy="374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130640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25E7F-8596-4761-A8A7-3388E9E0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869" y="895760"/>
            <a:ext cx="4212265" cy="1325563"/>
          </a:xfrm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Falando de qualidade...</a:t>
            </a:r>
            <a:br>
              <a:rPr lang="pt-BR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pt-BR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Critérios LORI – avaliação de </a:t>
            </a:r>
            <a:r>
              <a:rPr lang="pt-BR" b="1" dirty="0" err="1">
                <a:solidFill>
                  <a:schemeClr val="accent1">
                    <a:lumMod val="50000"/>
                  </a:schemeClr>
                </a:solidFill>
              </a:rPr>
              <a:t>REAs</a:t>
            </a: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EB7E5613-9E01-452F-A77C-F91CF6283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47" y="3924782"/>
            <a:ext cx="3350646" cy="2323947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0BBACAF1-CFF0-4946-9FD5-CA6A8E4CE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74722">
            <a:off x="1202501" y="2947157"/>
            <a:ext cx="1365985" cy="141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662732E-DDD5-41C6-A4F7-240A04C8D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7259" y="0"/>
            <a:ext cx="59055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23B402E-3D75-4206-94BB-559B182E4586}"/>
              </a:ext>
            </a:extLst>
          </p:cNvPr>
          <p:cNvSpPr txBox="1"/>
          <p:nvPr/>
        </p:nvSpPr>
        <p:spPr>
          <a:xfrm>
            <a:off x="0" y="6466695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75292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8C9432-A367-48EA-B0F4-25E8FFF31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01" y="399785"/>
            <a:ext cx="10905066" cy="1135737"/>
          </a:xfrm>
        </p:spPr>
        <p:txBody>
          <a:bodyPr>
            <a:normAutofit/>
          </a:bodyPr>
          <a:lstStyle/>
          <a:p>
            <a:r>
              <a:rPr lang="pt-BR" sz="3100" b="0" i="0" u="none" strike="noStrike" baseline="0" dirty="0">
                <a:latin typeface="Calibri" panose="020F0502020204030204" pitchFamily="34" charset="0"/>
              </a:rPr>
              <a:t>Registrar um REA no FI-ADMIN pressupõe:</a:t>
            </a:r>
            <a:endParaRPr lang="pt-BR" sz="31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DF02EE7-02CF-48E2-A9BC-B38DBF55C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5607" y="1370876"/>
            <a:ext cx="5814191" cy="4393982"/>
          </a:xfrm>
        </p:spPr>
        <p:txBody>
          <a:bodyPr>
            <a:normAutofit/>
          </a:bodyPr>
          <a:lstStyle/>
          <a:p>
            <a:endParaRPr lang="pt-BR" sz="3600" dirty="0">
              <a:latin typeface="Calibri" panose="020F0502020204030204" pitchFamily="34" charset="0"/>
            </a:endParaRPr>
          </a:p>
          <a:p>
            <a:r>
              <a:rPr lang="pt-BR" sz="3600" dirty="0">
                <a:latin typeface="Calibri" panose="020F0502020204030204" pitchFamily="34" charset="0"/>
              </a:rPr>
              <a:t>Selecionou os recursos?</a:t>
            </a:r>
          </a:p>
          <a:p>
            <a:r>
              <a:rPr lang="pt-BR" sz="3600" dirty="0">
                <a:latin typeface="Calibri" panose="020F0502020204030204" pitchFamily="34" charset="0"/>
              </a:rPr>
              <a:t>Analisou qual granularidade?</a:t>
            </a:r>
          </a:p>
          <a:p>
            <a:r>
              <a:rPr lang="pt-BR" sz="3600" dirty="0">
                <a:latin typeface="Calibri" panose="020F0502020204030204" pitchFamily="34" charset="0"/>
              </a:rPr>
              <a:t>A</a:t>
            </a:r>
            <a:r>
              <a:rPr lang="pt-BR" sz="3600" b="0" i="0" u="none" strike="noStrike" baseline="0" dirty="0">
                <a:latin typeface="Calibri" panose="020F0502020204030204" pitchFamily="34" charset="0"/>
              </a:rPr>
              <a:t>valiou a qualidade com os parâmetros mínimos</a:t>
            </a:r>
          </a:p>
          <a:p>
            <a:r>
              <a:rPr lang="pt-BR" sz="3600" dirty="0">
                <a:latin typeface="Calibri" panose="020F0502020204030204" pitchFamily="34" charset="0"/>
              </a:rPr>
              <a:t>Ai, sim! Pode registrar...</a:t>
            </a:r>
            <a:endParaRPr lang="pt-BR" sz="3600" b="0" i="0" u="none" strike="noStrike" baseline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t-BR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t-BR" sz="3600" b="0" i="0" u="none" strike="noStrike" baseline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t-BR" sz="2000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Dicas para fazer uma boa curadoria de conteúdo – Blog Nitronews - Tudo  Sobre Email Marketing e Marketing Digital">
            <a:extLst>
              <a:ext uri="{FF2B5EF4-FFF2-40B4-BE49-F238E27FC236}">
                <a16:creationId xmlns:a16="http://schemas.microsoft.com/office/drawing/2014/main" id="{46725D81-58E2-445C-AE3B-5602B70D8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2424" y="2281005"/>
            <a:ext cx="4146154" cy="27590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EC972B9-AF94-4EE2-B96C-A01DC21931BB}"/>
              </a:ext>
            </a:extLst>
          </p:cNvPr>
          <p:cNvSpPr txBox="1"/>
          <p:nvPr/>
        </p:nvSpPr>
        <p:spPr>
          <a:xfrm>
            <a:off x="8702702" y="6458215"/>
            <a:ext cx="33043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660084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FDE2DA3-D5F4-4A6E-BE26-135FD3128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67" r="-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Fluxograma: Conector 5">
            <a:extLst>
              <a:ext uri="{FF2B5EF4-FFF2-40B4-BE49-F238E27FC236}">
                <a16:creationId xmlns:a16="http://schemas.microsoft.com/office/drawing/2014/main" id="{E62E87C6-8843-4BF2-9CA3-42C6BAABDE59}"/>
              </a:ext>
            </a:extLst>
          </p:cNvPr>
          <p:cNvSpPr/>
          <p:nvPr/>
        </p:nvSpPr>
        <p:spPr>
          <a:xfrm>
            <a:off x="6964452" y="2062113"/>
            <a:ext cx="3708400" cy="3690987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ADBBBE0-3443-43AD-A5F1-BFAD2F8A121B}"/>
              </a:ext>
            </a:extLst>
          </p:cNvPr>
          <p:cNvSpPr txBox="1"/>
          <p:nvPr/>
        </p:nvSpPr>
        <p:spPr>
          <a:xfrm>
            <a:off x="6660631" y="3232281"/>
            <a:ext cx="4316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err="1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Fonte</a:t>
            </a:r>
            <a:r>
              <a:rPr lang="es-E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de </a:t>
            </a:r>
            <a:r>
              <a:rPr lang="es-ES" sz="2800" dirty="0" err="1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Informação</a:t>
            </a:r>
            <a:endParaRPr lang="es-E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E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REA</a:t>
            </a:r>
          </a:p>
          <a:p>
            <a:pPr algn="ctr"/>
            <a:r>
              <a:rPr lang="es-E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FI-</a:t>
            </a:r>
            <a:r>
              <a:rPr lang="es-ES" sz="2800" dirty="0" err="1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ADMIN</a:t>
            </a:r>
            <a:r>
              <a:rPr lang="es-ES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ACF921E-0C4C-4072-A026-D6A0FA3120C2}"/>
              </a:ext>
            </a:extLst>
          </p:cNvPr>
          <p:cNvSpPr txBox="1"/>
          <p:nvPr/>
        </p:nvSpPr>
        <p:spPr>
          <a:xfrm>
            <a:off x="7983187" y="6319464"/>
            <a:ext cx="3349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206334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84"/>
    </mc:Choice>
    <mc:Fallback xmlns="">
      <p:transition spd="slow" advTm="738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5554FEF-3F3D-437E-BE17-A4B06A9D0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853" y="643467"/>
            <a:ext cx="5334294" cy="55710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C0A58B9E-E532-433E-A75A-2B26A00DF593}"/>
              </a:ext>
            </a:extLst>
          </p:cNvPr>
          <p:cNvSpPr txBox="1"/>
          <p:nvPr/>
        </p:nvSpPr>
        <p:spPr>
          <a:xfrm>
            <a:off x="8927276" y="6334887"/>
            <a:ext cx="3047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232522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7"/>
    </mc:Choice>
    <mc:Fallback xmlns="">
      <p:transition spd="slow" advTm="685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C3F80115-C859-4E69-84D3-BD0741C60A4D}"/>
              </a:ext>
            </a:extLst>
          </p:cNvPr>
          <p:cNvSpPr txBox="1"/>
          <p:nvPr/>
        </p:nvSpPr>
        <p:spPr>
          <a:xfrm>
            <a:off x="526073" y="466578"/>
            <a:ext cx="11139854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Três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interface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inglês</a:t>
            </a:r>
            <a:r>
              <a:rPr lang="en-US" sz="5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português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5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b="1" dirty="0" err="1">
                <a:solidFill>
                  <a:srgbClr val="FFFFFF"/>
                </a:solidFill>
              </a:rPr>
              <a:t>espanhol</a:t>
            </a:r>
            <a:endParaRPr lang="en-US" sz="5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6AD1F1-5E61-417A-A0AF-90135AEB9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68" y="2554374"/>
            <a:ext cx="11627448" cy="3016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F512FBE-B559-4FEF-AD08-54EC4DF59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6341" y="2875915"/>
            <a:ext cx="1606633" cy="920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728DA348-7EA8-486F-89AB-4377FB1E1D21}"/>
              </a:ext>
            </a:extLst>
          </p:cNvPr>
          <p:cNvSpPr/>
          <p:nvPr/>
        </p:nvSpPr>
        <p:spPr>
          <a:xfrm>
            <a:off x="1285560" y="2418715"/>
            <a:ext cx="2070100" cy="914400"/>
          </a:xfrm>
          <a:prstGeom prst="ellipse">
            <a:avLst/>
          </a:prstGeom>
          <a:solidFill>
            <a:schemeClr val="bg1">
              <a:alpha val="0"/>
            </a:schemeClr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018931A7-87F1-4C54-B416-111D74B81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60443" y="4138977"/>
            <a:ext cx="2477771" cy="1545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8F9DCEA-7063-4B83-ABFF-99ABE51A5418}"/>
              </a:ext>
            </a:extLst>
          </p:cNvPr>
          <p:cNvSpPr txBox="1"/>
          <p:nvPr/>
        </p:nvSpPr>
        <p:spPr>
          <a:xfrm>
            <a:off x="8836341" y="6350488"/>
            <a:ext cx="3316184" cy="374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06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01"/>
    </mc:Choice>
    <mc:Fallback xmlns="">
      <p:transition spd="slow" advTm="10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66C531B5-9F33-43CC-B37C-046EC1470AF3}"/>
              </a:ext>
            </a:extLst>
          </p:cNvPr>
          <p:cNvSpPr txBox="1"/>
          <p:nvPr/>
        </p:nvSpPr>
        <p:spPr>
          <a:xfrm>
            <a:off x="1685471" y="821999"/>
            <a:ext cx="9134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Faça</a:t>
            </a:r>
            <a:r>
              <a:rPr lang="es-ES" sz="28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es-ES" sz="2800" dirty="0" err="1">
                <a:solidFill>
                  <a:srgbClr val="002060"/>
                </a:solidFill>
                <a:latin typeface="Arial Rounded MT Bold" panose="020F0704030504030204" pitchFamily="34" charset="0"/>
              </a:rPr>
              <a:t>uma</a:t>
            </a:r>
            <a:r>
              <a:rPr lang="es-ES" sz="280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busca para evitar registros duplicados</a:t>
            </a:r>
            <a:endParaRPr lang="pt-BR" sz="2800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Seta: para Baixo 5">
            <a:extLst>
              <a:ext uri="{FF2B5EF4-FFF2-40B4-BE49-F238E27FC236}">
                <a16:creationId xmlns:a16="http://schemas.microsoft.com/office/drawing/2014/main" id="{0E9B982B-A32F-4C00-AB25-425AC12A74E4}"/>
              </a:ext>
            </a:extLst>
          </p:cNvPr>
          <p:cNvSpPr/>
          <p:nvPr/>
        </p:nvSpPr>
        <p:spPr>
          <a:xfrm rot="3053677">
            <a:off x="5979479" y="4153771"/>
            <a:ext cx="484632" cy="558479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E9CC5374-F569-41FD-9976-C39FD2FBD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685" y="2413928"/>
            <a:ext cx="11160630" cy="2895303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84C9B83D-9954-40D8-9853-4BABBAEC4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055675">
            <a:off x="3057102" y="2449245"/>
            <a:ext cx="4426581" cy="6262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DBB68BBA-ACD0-45DB-9722-5C9EFA0BB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090733">
            <a:off x="4967674" y="3269076"/>
            <a:ext cx="2723216" cy="6284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939BFD4E-20DE-4408-95B7-88E684FDF4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8000" y="3119482"/>
            <a:ext cx="2448470" cy="855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A3AB2411-12CE-4D67-8136-04A96CB22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28447" y="4079610"/>
            <a:ext cx="2740298" cy="170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ED6C8108-58C8-43C7-9037-7F8F725F1FFE}"/>
              </a:ext>
            </a:extLst>
          </p:cNvPr>
          <p:cNvSpPr txBox="1"/>
          <p:nvPr/>
        </p:nvSpPr>
        <p:spPr>
          <a:xfrm>
            <a:off x="8769928" y="6377940"/>
            <a:ext cx="3283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025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78"/>
    </mc:Choice>
    <mc:Fallback xmlns="">
      <p:transition spd="slow" advTm="336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CDEAC0D-1A24-4862-9CCE-3A3DD5211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2" r="-1" b="-1"/>
          <a:stretch/>
        </p:blipFill>
        <p:spPr>
          <a:xfrm>
            <a:off x="457200" y="457200"/>
            <a:ext cx="11277600" cy="5943600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70D8702-C4DD-4F42-BFA1-F13E5D77D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16" y="4494508"/>
            <a:ext cx="9789637" cy="76631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2493D5AC-F220-4706-BBDD-DB06E35F72E3}"/>
              </a:ext>
            </a:extLst>
          </p:cNvPr>
          <p:cNvSpPr txBox="1"/>
          <p:nvPr/>
        </p:nvSpPr>
        <p:spPr>
          <a:xfrm>
            <a:off x="8382991" y="5856712"/>
            <a:ext cx="3351810" cy="3687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63832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70CE8D6E-DFD5-49C1-97DE-D6ECCF993F44}"/>
              </a:ext>
            </a:extLst>
          </p:cNvPr>
          <p:cNvSpPr txBox="1"/>
          <p:nvPr/>
        </p:nvSpPr>
        <p:spPr>
          <a:xfrm>
            <a:off x="2357362" y="3645392"/>
            <a:ext cx="919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Uso do </a:t>
            </a:r>
            <a:r>
              <a:rPr lang="es-ES" b="1" dirty="0" err="1"/>
              <a:t>DeCS</a:t>
            </a:r>
            <a:r>
              <a:rPr lang="es-ES" b="1" dirty="0"/>
              <a:t> para </a:t>
            </a:r>
            <a:r>
              <a:rPr lang="pt-BR" b="1" dirty="0"/>
              <a:t>representar o conteúdo do recurso educacional</a:t>
            </a:r>
            <a:r>
              <a:rPr lang="pt-BR" dirty="0"/>
              <a:t>.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BDB780B-2F92-4A6B-852F-EB37CD90C3B7}"/>
              </a:ext>
            </a:extLst>
          </p:cNvPr>
          <p:cNvSpPr txBox="1"/>
          <p:nvPr/>
        </p:nvSpPr>
        <p:spPr>
          <a:xfrm>
            <a:off x="3556072" y="4202718"/>
            <a:ext cx="6039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 </a:t>
            </a:r>
            <a:r>
              <a:rPr lang="pt-BR" b="1" dirty="0"/>
              <a:t>vincular / adicionar URL ou arquivo.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F9B6CB7-ADC4-45BD-B658-F37CB255F148}"/>
              </a:ext>
            </a:extLst>
          </p:cNvPr>
          <p:cNvSpPr txBox="1"/>
          <p:nvPr/>
        </p:nvSpPr>
        <p:spPr>
          <a:xfrm>
            <a:off x="3419684" y="4815991"/>
            <a:ext cx="8271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 </a:t>
            </a:r>
            <a:r>
              <a:rPr lang="pt-BR" b="1" dirty="0"/>
              <a:t>identificar o tipo de relacionamento o curso no TODO com as partes / faz parte, é versão, é a base para ...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4C8E3C7-3610-41B7-A21E-A8E12AB699B5}"/>
              </a:ext>
            </a:extLst>
          </p:cNvPr>
          <p:cNvSpPr txBox="1"/>
          <p:nvPr/>
        </p:nvSpPr>
        <p:spPr>
          <a:xfrm>
            <a:off x="3156998" y="5653762"/>
            <a:ext cx="879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- </a:t>
            </a:r>
            <a:r>
              <a:rPr lang="pt-BR" b="1" dirty="0"/>
              <a:t>O recurso educacional pode ser adicionado à área temática da sua BVS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B16D853-C2AC-4E2E-B998-A8F0F6F9315A}"/>
              </a:ext>
            </a:extLst>
          </p:cNvPr>
          <p:cNvSpPr txBox="1"/>
          <p:nvPr/>
        </p:nvSpPr>
        <p:spPr>
          <a:xfrm>
            <a:off x="2271423" y="3009266"/>
            <a:ext cx="8608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São os dados são coletados a partir da análise do recurso educacional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AF71C0D7-26F5-44BB-9A8C-22CFF77704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01" y="665013"/>
            <a:ext cx="8321504" cy="2137634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:a16="http://schemas.microsoft.com/office/drawing/2014/main" id="{2AFF1BAE-DD00-4645-8153-E458A797B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601" y="2824192"/>
            <a:ext cx="1467402" cy="591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1603B3F6-656B-42F1-9244-9D616562AE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406" y="3686023"/>
            <a:ext cx="1468091" cy="369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968AEDE8-7936-4B8A-98DD-45F0785300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241" y="4191428"/>
            <a:ext cx="2524377" cy="443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624D8BE8-B91E-4F64-A0CB-FFC7AC4D01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465" y="4778095"/>
            <a:ext cx="2515469" cy="518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Imagem 34">
            <a:extLst>
              <a:ext uri="{FF2B5EF4-FFF2-40B4-BE49-F238E27FC236}">
                <a16:creationId xmlns:a16="http://schemas.microsoft.com/office/drawing/2014/main" id="{E15A3EDD-3504-407A-A10C-F60E675A94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241" y="5524585"/>
            <a:ext cx="2292184" cy="510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0FC9DFC5-1662-48A6-9B36-FAF3207FC7E8}"/>
              </a:ext>
            </a:extLst>
          </p:cNvPr>
          <p:cNvSpPr txBox="1"/>
          <p:nvPr/>
        </p:nvSpPr>
        <p:spPr>
          <a:xfrm>
            <a:off x="8852065" y="6478476"/>
            <a:ext cx="33399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084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01"/>
    </mc:Choice>
    <mc:Fallback xmlns="">
      <p:transition spd="slow" advTm="621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7802B37E-8B4F-4B5B-9548-8D7613DCC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23" y="1457304"/>
            <a:ext cx="11049963" cy="3943392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B5A6F35-620D-450C-BEDE-BB41864BDA1D}"/>
              </a:ext>
            </a:extLst>
          </p:cNvPr>
          <p:cNvSpPr/>
          <p:nvPr/>
        </p:nvSpPr>
        <p:spPr>
          <a:xfrm flipV="1">
            <a:off x="571010" y="509203"/>
            <a:ext cx="11237976" cy="5897880"/>
          </a:xfrm>
          <a:prstGeom prst="rect">
            <a:avLst/>
          </a:prstGeom>
          <a:solidFill>
            <a:schemeClr val="accent1">
              <a:lumMod val="50000"/>
              <a:alpha val="63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437D96D-69B0-4FD7-B993-8DDA28BD4993}"/>
              </a:ext>
            </a:extLst>
          </p:cNvPr>
          <p:cNvSpPr txBox="1"/>
          <p:nvPr/>
        </p:nvSpPr>
        <p:spPr>
          <a:xfrm>
            <a:off x="477014" y="0"/>
            <a:ext cx="11404427" cy="7755969"/>
          </a:xfrm>
          <a:prstGeom prst="rect">
            <a:avLst/>
          </a:prstGeom>
        </p:spPr>
        <p:style>
          <a:lnRef idx="1">
            <a:schemeClr val="dk1"/>
          </a:lnRef>
          <a:fillRef idx="1003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s-ES" sz="4000" b="1" dirty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algn="ctr"/>
            <a:r>
              <a:rPr lang="es-ES" sz="4000" b="1" dirty="0">
                <a:solidFill>
                  <a:schemeClr val="tx1"/>
                </a:solidFill>
                <a:latin typeface="Bell MT" panose="02020503060305020303" pitchFamily="18" charset="0"/>
              </a:rPr>
              <a:t>Recapitulando:</a:t>
            </a:r>
          </a:p>
          <a:p>
            <a:pPr algn="ctr"/>
            <a:r>
              <a:rPr lang="es-ES" sz="40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Temos</a:t>
            </a:r>
            <a:r>
              <a:rPr lang="es-ES" sz="4000" b="1" dirty="0">
                <a:solidFill>
                  <a:schemeClr val="tx1"/>
                </a:solidFill>
                <a:latin typeface="Bell MT" panose="02020503060305020303" pitchFamily="18" charset="0"/>
              </a:rPr>
              <a:t> </a:t>
            </a:r>
            <a:r>
              <a:rPr lang="es-ES" sz="4000" b="1" dirty="0">
                <a:solidFill>
                  <a:srgbClr val="FF0000"/>
                </a:solidFill>
                <a:latin typeface="Britannic Bold" panose="020B0903060703020204" pitchFamily="34" charset="0"/>
              </a:rPr>
              <a:t>5</a:t>
            </a:r>
            <a:r>
              <a:rPr lang="es-ES" sz="4000" b="1" dirty="0">
                <a:solidFill>
                  <a:srgbClr val="FF0000"/>
                </a:solidFill>
                <a:latin typeface="Bell MT" panose="02020503060305020303" pitchFamily="18" charset="0"/>
              </a:rPr>
              <a:t> ABAS </a:t>
            </a:r>
            <a:r>
              <a:rPr lang="es-ES" sz="4000" b="1" dirty="0">
                <a:solidFill>
                  <a:schemeClr val="tx1"/>
                </a:solidFill>
                <a:latin typeface="Bell MT" panose="02020503060305020303" pitchFamily="18" charset="0"/>
              </a:rPr>
              <a:t>para </a:t>
            </a:r>
            <a:r>
              <a:rPr lang="es-ES" sz="40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preencher</a:t>
            </a:r>
            <a:r>
              <a:rPr lang="es-ES" sz="4000" b="1" dirty="0">
                <a:solidFill>
                  <a:schemeClr val="tx1"/>
                </a:solidFill>
                <a:latin typeface="Bell MT" panose="02020503060305020303" pitchFamily="18" charset="0"/>
              </a:rPr>
              <a:t>…</a:t>
            </a:r>
          </a:p>
          <a:p>
            <a:pPr algn="ctr"/>
            <a:r>
              <a:rPr lang="es-ES" sz="4000" b="1" dirty="0">
                <a:solidFill>
                  <a:schemeClr val="bg1"/>
                </a:solidFill>
                <a:latin typeface="Bell MT" panose="02020503060305020303" pitchFamily="18" charset="0"/>
              </a:rPr>
              <a:t>  </a:t>
            </a:r>
          </a:p>
          <a:p>
            <a:pPr marL="1200150" lvl="1" indent="-742950">
              <a:buFont typeface="+mj-lt"/>
              <a:buAutoNum type="arabicPeriod"/>
            </a:pP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Descrição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 física do Recurso, </a:t>
            </a:r>
          </a:p>
          <a:p>
            <a:pPr marL="1200150" lvl="1" indent="-742950">
              <a:buFont typeface="+mj-lt"/>
              <a:buAutoNum type="arabicPeriod"/>
            </a:pP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Indexação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e </a:t>
            </a:r>
          </a:p>
          <a:p>
            <a:pPr marL="1200150" lvl="1" indent="-742950">
              <a:buFont typeface="+mj-lt"/>
              <a:buAutoNum type="arabicPeriod"/>
            </a:pP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Indicar a URL / </a:t>
            </a: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upload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do REA</a:t>
            </a:r>
          </a:p>
          <a:p>
            <a:pPr marL="1200150" lvl="1" indent="-742950">
              <a:buFont typeface="+mj-lt"/>
              <a:buAutoNum type="arabicPeriod"/>
            </a:pP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Estabeler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</a:t>
            </a: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relacões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de TODO e partes (se </a:t>
            </a: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necessário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Indicar a BVS </a:t>
            </a: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ou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 área temática (se </a:t>
            </a:r>
            <a:r>
              <a:rPr lang="es-ES" sz="3600" b="1" dirty="0" err="1">
                <a:solidFill>
                  <a:schemeClr val="tx1"/>
                </a:solidFill>
                <a:latin typeface="Bell MT" panose="02020503060305020303" pitchFamily="18" charset="0"/>
              </a:rPr>
              <a:t>necessário</a:t>
            </a:r>
            <a:r>
              <a:rPr lang="es-ES" sz="3600" b="1" dirty="0">
                <a:solidFill>
                  <a:schemeClr val="tx1"/>
                </a:solidFill>
                <a:latin typeface="Bell MT" panose="02020503060305020303" pitchFamily="18" charset="0"/>
              </a:rPr>
              <a:t>)</a:t>
            </a:r>
          </a:p>
          <a:p>
            <a:endParaRPr lang="es-ES" sz="4000" b="1" dirty="0">
              <a:solidFill>
                <a:schemeClr val="bg1"/>
              </a:solidFill>
              <a:latin typeface="Bell MT" panose="02020503060305020303" pitchFamily="18" charset="0"/>
            </a:endParaRPr>
          </a:p>
          <a:p>
            <a:pPr algn="ctr"/>
            <a:endParaRPr lang="es-ES" sz="3200" b="1" dirty="0">
              <a:solidFill>
                <a:srgbClr val="002060"/>
              </a:solidFill>
            </a:endParaRPr>
          </a:p>
          <a:p>
            <a:pPr algn="ctr"/>
            <a:endParaRPr lang="es-ES" sz="3200" dirty="0">
              <a:solidFill>
                <a:srgbClr val="002060"/>
              </a:solidFill>
            </a:endParaRPr>
          </a:p>
          <a:p>
            <a:endParaRPr lang="pt-BR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81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98"/>
    </mc:Choice>
    <mc:Fallback xmlns="">
      <p:transition spd="slow" advTm="2319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861E62-6718-4034-AC13-BA7F4156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88" y="1191870"/>
            <a:ext cx="2880828" cy="307190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b="1" kern="1200" dirty="0" err="1">
                <a:latin typeface="+mj-lt"/>
                <a:ea typeface="+mj-ea"/>
                <a:cs typeface="+mj-cs"/>
              </a:rPr>
              <a:t>Só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mantenha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sinalizado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se o REA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estiver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publicado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no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CVSP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Regional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ou</a:t>
            </a:r>
            <a:r>
              <a:rPr lang="en-US" sz="4000" b="1" kern="1200" dirty="0"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dirty="0" err="1">
                <a:latin typeface="+mj-lt"/>
                <a:ea typeface="+mj-ea"/>
                <a:cs typeface="+mj-cs"/>
              </a:rPr>
              <a:t>Brasil</a:t>
            </a:r>
            <a:endParaRPr lang="en-US" sz="4000" b="1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F2D68E1-101C-41C9-90E5-27AABEA1E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1053536"/>
            <a:ext cx="7225748" cy="4750928"/>
          </a:xfrm>
          <a:prstGeom prst="rect">
            <a:avLst/>
          </a:prstGeom>
        </p:spPr>
      </p:pic>
      <p:pic>
        <p:nvPicPr>
          <p:cNvPr id="11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6B6D610D-5E82-4783-8EDE-0C5B4B4CC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6936" y="2941767"/>
            <a:ext cx="2118932" cy="1322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6501158E-12F3-4684-BBBF-E675602F1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5340" y="3429000"/>
            <a:ext cx="3194762" cy="1611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24983DE-4DEB-4D7E-9EC0-A7EB0A6C86CC}"/>
              </a:ext>
            </a:extLst>
          </p:cNvPr>
          <p:cNvSpPr txBox="1"/>
          <p:nvPr/>
        </p:nvSpPr>
        <p:spPr>
          <a:xfrm>
            <a:off x="8679258" y="6364861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26290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9EC0A6D-EE17-4541-9DFE-BC232F7A9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670" y="105433"/>
            <a:ext cx="3562974" cy="52363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047A65B-0EB9-4F5B-B375-739ECCE8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817" y="614563"/>
            <a:ext cx="3687380" cy="666722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B2431357-344E-4F9D-9C39-21F8A4252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463" y="1644366"/>
            <a:ext cx="3077537" cy="481787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6443AEF8-E030-4167-BC6B-C95ACBABA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2670" y="2279815"/>
            <a:ext cx="1905266" cy="45726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11362A69-C693-4D68-BE25-6A2D65D2CB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2670" y="2962355"/>
            <a:ext cx="1867161" cy="438211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8228172-1851-40BF-B393-84D2926CB4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0176" y="3724701"/>
            <a:ext cx="1467055" cy="485843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D631A55C-C462-4D5D-ADBF-DDB5BEAC4C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0176" y="4444461"/>
            <a:ext cx="6242850" cy="3147100"/>
          </a:xfrm>
          <a:prstGeom prst="rect">
            <a:avLst/>
          </a:prstGeom>
        </p:spPr>
      </p:pic>
      <p:sp>
        <p:nvSpPr>
          <p:cNvPr id="24" name="Elipse 23">
            <a:extLst>
              <a:ext uri="{FF2B5EF4-FFF2-40B4-BE49-F238E27FC236}">
                <a16:creationId xmlns:a16="http://schemas.microsoft.com/office/drawing/2014/main" id="{1951B5E4-573D-49A1-9A59-9827D1E3F56A}"/>
              </a:ext>
            </a:extLst>
          </p:cNvPr>
          <p:cNvSpPr/>
          <p:nvPr/>
        </p:nvSpPr>
        <p:spPr>
          <a:xfrm>
            <a:off x="1892595" y="105433"/>
            <a:ext cx="2664636" cy="6647134"/>
          </a:xfrm>
          <a:prstGeom prst="ellipse">
            <a:avLst/>
          </a:prstGeom>
          <a:noFill/>
          <a:ln w="50800" cmpd="sng">
            <a:solidFill>
              <a:srgbClr val="FF0000">
                <a:alpha val="69000"/>
              </a:srgb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5183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D7A3DBA4-7242-47EC-AB0A-B936A98DA3F5}"/>
              </a:ext>
            </a:extLst>
          </p:cNvPr>
          <p:cNvSpPr txBox="1"/>
          <p:nvPr/>
        </p:nvSpPr>
        <p:spPr>
          <a:xfrm>
            <a:off x="1308100" y="1752600"/>
            <a:ext cx="9111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Todos os </a:t>
            </a:r>
            <a:r>
              <a:rPr lang="es-ES" sz="28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label</a:t>
            </a:r>
            <a:r>
              <a:rPr lang="es-ES" sz="28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s-ES" sz="28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tem</a:t>
            </a:r>
            <a:r>
              <a:rPr lang="es-ES" sz="28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s-ES" sz="2800" dirty="0" err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ajuda</a:t>
            </a:r>
            <a:r>
              <a:rPr lang="es-ES" sz="2800" dirty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explicativa</a:t>
            </a:r>
            <a:endParaRPr lang="pt-BR" sz="2800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BD370EC7-33D3-4632-9D84-A91354DD2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488" y="643466"/>
            <a:ext cx="6921856" cy="71123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C23B6D4-D984-4958-AD85-20A85CFA23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7159" y="1264782"/>
            <a:ext cx="9337680" cy="378328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37780B3-A34B-498F-9393-5EAF4426DC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2581" y="673501"/>
            <a:ext cx="4400550" cy="251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A03E884D-8C95-46C0-BE2C-57E225C68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341732" y="372483"/>
            <a:ext cx="934049" cy="58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417A3531-B682-45F1-977B-3369E1A1A5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60704" y="2627346"/>
            <a:ext cx="8787674" cy="3568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12A482A1-3E89-4693-BF91-565601F93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9471" flipH="1" flipV="1">
            <a:off x="1584776" y="2561215"/>
            <a:ext cx="2078227" cy="58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F1F98908-19FC-4A32-A757-BE6FA48E3C46}"/>
              </a:ext>
            </a:extLst>
          </p:cNvPr>
          <p:cNvSpPr txBox="1"/>
          <p:nvPr/>
        </p:nvSpPr>
        <p:spPr>
          <a:xfrm>
            <a:off x="8590402" y="6483606"/>
            <a:ext cx="3462051" cy="3743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93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89"/>
    </mc:Choice>
    <mc:Fallback xmlns="">
      <p:transition spd="slow" advTm="73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ta: para Baixo 7">
            <a:extLst>
              <a:ext uri="{FF2B5EF4-FFF2-40B4-BE49-F238E27FC236}">
                <a16:creationId xmlns:a16="http://schemas.microsoft.com/office/drawing/2014/main" id="{27880ED2-B6FD-4CBD-9A74-6C01A22405F8}"/>
              </a:ext>
            </a:extLst>
          </p:cNvPr>
          <p:cNvSpPr/>
          <p:nvPr/>
        </p:nvSpPr>
        <p:spPr>
          <a:xfrm rot="3382635">
            <a:off x="2837140" y="2959546"/>
            <a:ext cx="484632" cy="687856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44490BA-C7E8-4FA3-A1EF-CCF39CD8C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68" y="814738"/>
            <a:ext cx="9859990" cy="5228524"/>
          </a:xfrm>
          <a:prstGeom prst="rect">
            <a:avLst/>
          </a:prstGeom>
        </p:spPr>
      </p:pic>
      <p:pic>
        <p:nvPicPr>
          <p:cNvPr id="12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515B19AF-F318-484F-9221-9815B4B23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0449" flipH="1" flipV="1">
            <a:off x="2715408" y="3043312"/>
            <a:ext cx="1475897" cy="96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E9F51D6A-929D-4CF0-9C37-08E8EED88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518" y="814738"/>
            <a:ext cx="4216617" cy="50548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CED4B1D-A05D-4ECD-9916-2CB6BB14C6F8}"/>
              </a:ext>
            </a:extLst>
          </p:cNvPr>
          <p:cNvSpPr txBox="1"/>
          <p:nvPr/>
        </p:nvSpPr>
        <p:spPr>
          <a:xfrm>
            <a:off x="8475530" y="6365357"/>
            <a:ext cx="31535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84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984"/>
    </mc:Choice>
    <mc:Fallback xmlns="">
      <p:transition spd="slow" advTm="199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ta: para Baixo 9">
            <a:extLst>
              <a:ext uri="{FF2B5EF4-FFF2-40B4-BE49-F238E27FC236}">
                <a16:creationId xmlns:a16="http://schemas.microsoft.com/office/drawing/2014/main" id="{139860B1-3375-471E-8E7E-3B31740727E4}"/>
              </a:ext>
            </a:extLst>
          </p:cNvPr>
          <p:cNvSpPr/>
          <p:nvPr/>
        </p:nvSpPr>
        <p:spPr>
          <a:xfrm rot="18305247">
            <a:off x="8201023" y="3583024"/>
            <a:ext cx="484632" cy="53783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3BAAB0C-3CD8-4B32-BC2C-881551FF8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6" y="1137401"/>
            <a:ext cx="10778789" cy="3961934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4B0BAE5C-7DE6-4D45-8604-8B45F8171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3310" y="2240854"/>
            <a:ext cx="2359171" cy="1258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BB6492F7-15DD-4B70-ADC5-80B58AC2A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696" y="3429000"/>
            <a:ext cx="2485182" cy="1325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E8461435-0555-4674-A14A-25245FD64137}"/>
              </a:ext>
            </a:extLst>
          </p:cNvPr>
          <p:cNvSpPr txBox="1"/>
          <p:nvPr/>
        </p:nvSpPr>
        <p:spPr>
          <a:xfrm>
            <a:off x="1109052" y="2264878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copie e cole o URL do recurso educacional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27AED15C-D93F-4F43-9523-2378181D4232}"/>
              </a:ext>
            </a:extLst>
          </p:cNvPr>
          <p:cNvSpPr/>
          <p:nvPr/>
        </p:nvSpPr>
        <p:spPr>
          <a:xfrm>
            <a:off x="902833" y="4329988"/>
            <a:ext cx="4218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Adicione o arquivo de recurso educacional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C746A99-D3D8-42D7-BC4D-646EA1F8FF5F}"/>
              </a:ext>
            </a:extLst>
          </p:cNvPr>
          <p:cNvSpPr txBox="1"/>
          <p:nvPr/>
        </p:nvSpPr>
        <p:spPr>
          <a:xfrm>
            <a:off x="8415172" y="6357559"/>
            <a:ext cx="3554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674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82"/>
    </mc:Choice>
    <mc:Fallback xmlns="">
      <p:transition spd="slow" advTm="233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AD8D0B8C-777A-4109-A75F-712D26ADA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508" y="1507598"/>
            <a:ext cx="10213116" cy="4451411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5D0BB284-F415-4721-9488-18876E4CE1CB}"/>
              </a:ext>
            </a:extLst>
          </p:cNvPr>
          <p:cNvSpPr/>
          <p:nvPr/>
        </p:nvSpPr>
        <p:spPr>
          <a:xfrm>
            <a:off x="956962" y="1344192"/>
            <a:ext cx="10213116" cy="3539430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pt-BR" sz="3200" dirty="0">
              <a:latin typeface="Century Gothic" panose="020B0502020202020204" pitchFamily="34" charset="0"/>
            </a:endParaRPr>
          </a:p>
          <a:p>
            <a:pPr algn="ctr"/>
            <a:r>
              <a:rPr lang="pt-BR" sz="4800" b="1" dirty="0">
                <a:solidFill>
                  <a:schemeClr val="tx2">
                    <a:lumMod val="50000"/>
                  </a:schemeClr>
                </a:solidFill>
                <a:latin typeface="Arial Nova Cond" panose="020B0604020202020204" pitchFamily="34" charset="0"/>
              </a:rPr>
              <a:t>Para estabelecer a relação do TODO e partes, o recurso educacional deve ser registrado nos níveis de granularidade </a:t>
            </a:r>
          </a:p>
          <a:p>
            <a:pPr algn="ctr"/>
            <a:r>
              <a:rPr lang="pt-BR" sz="4800" b="1" dirty="0">
                <a:solidFill>
                  <a:schemeClr val="tx2">
                    <a:lumMod val="50000"/>
                  </a:schemeClr>
                </a:solidFill>
                <a:latin typeface="Arial Nova Cond" panose="020B0604020202020204" pitchFamily="34" charset="0"/>
              </a:rPr>
              <a:t>(do maior para o menor)</a:t>
            </a:r>
            <a:endParaRPr lang="pt-BR" sz="5400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8C8E759F-19B6-4F5C-87B1-9FF25A0FD799}"/>
              </a:ext>
            </a:extLst>
          </p:cNvPr>
          <p:cNvSpPr txBox="1"/>
          <p:nvPr/>
        </p:nvSpPr>
        <p:spPr>
          <a:xfrm>
            <a:off x="8056394" y="6286836"/>
            <a:ext cx="3588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759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42"/>
    </mc:Choice>
    <mc:Fallback xmlns="">
      <p:transition spd="slow" advTm="170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BC8B6904-D2C7-453D-B116-6AC410293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948" y="800846"/>
            <a:ext cx="9704304" cy="460132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14DDEB1-580F-4A12-AB3A-6C48AC219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948" y="2249605"/>
            <a:ext cx="3407478" cy="3765375"/>
          </a:xfrm>
          <a:prstGeom prst="rect">
            <a:avLst/>
          </a:prstGeom>
        </p:spPr>
      </p:pic>
      <p:grpSp>
        <p:nvGrpSpPr>
          <p:cNvPr id="8" name="Agrupar 7">
            <a:extLst>
              <a:ext uri="{FF2B5EF4-FFF2-40B4-BE49-F238E27FC236}">
                <a16:creationId xmlns:a16="http://schemas.microsoft.com/office/drawing/2014/main" id="{F1831253-3F3D-4A72-A419-AB93A67AC7FB}"/>
              </a:ext>
            </a:extLst>
          </p:cNvPr>
          <p:cNvGrpSpPr/>
          <p:nvPr/>
        </p:nvGrpSpPr>
        <p:grpSpPr>
          <a:xfrm rot="537996">
            <a:off x="4902275" y="2706440"/>
            <a:ext cx="6089079" cy="2893878"/>
            <a:chOff x="4901765" y="4703544"/>
            <a:chExt cx="8509925" cy="2238068"/>
          </a:xfrm>
          <a:solidFill>
            <a:srgbClr val="FFC000"/>
          </a:solidFill>
        </p:grpSpPr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1CBDF4DA-74EA-4D06-8D95-6497419DEAF3}"/>
                </a:ext>
              </a:extLst>
            </p:cNvPr>
            <p:cNvSpPr txBox="1"/>
            <p:nvPr/>
          </p:nvSpPr>
          <p:spPr>
            <a:xfrm>
              <a:off x="5012522" y="5537245"/>
              <a:ext cx="8399168" cy="140436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pt-BR" sz="2800" dirty="0"/>
                <a:t>Identificar a BVS  ou área temática da sua instituição. Antes de contribuir entre em contato com o coordenador ou BIREME/OPAS/OMS</a:t>
              </a:r>
            </a:p>
          </p:txBody>
        </p:sp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48CAC9C1-2E47-4E2F-AC87-87045EFF4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01765" y="4703544"/>
              <a:ext cx="3290744" cy="77872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pic>
      </p:grpSp>
      <p:sp>
        <p:nvSpPr>
          <p:cNvPr id="9" name="CaixaDeTexto 8">
            <a:extLst>
              <a:ext uri="{FF2B5EF4-FFF2-40B4-BE49-F238E27FC236}">
                <a16:creationId xmlns:a16="http://schemas.microsoft.com/office/drawing/2014/main" id="{B3397666-494D-462F-87E1-BF185841D9EE}"/>
              </a:ext>
            </a:extLst>
          </p:cNvPr>
          <p:cNvSpPr txBox="1"/>
          <p:nvPr/>
        </p:nvSpPr>
        <p:spPr>
          <a:xfrm>
            <a:off x="8454528" y="6294683"/>
            <a:ext cx="37374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956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39"/>
    </mc:Choice>
    <mc:Fallback xmlns="">
      <p:transition spd="slow" advTm="30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0E9BE9C-EFF5-427A-AD80-B428AC9B9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42" y="0"/>
            <a:ext cx="11773505" cy="109225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29EF68D-E2BB-4D33-89A0-5EA1F93CA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503" y="1000294"/>
            <a:ext cx="7434387" cy="5944356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1416CF9-8A5A-4028-9F92-624FBBF57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74722">
            <a:off x="222900" y="1042947"/>
            <a:ext cx="1549131" cy="160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57A411F-A3B5-4734-B81A-7E5EF0637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1503" y="975930"/>
            <a:ext cx="6685143" cy="5993084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8D01CAD-0A3D-4619-9F96-271C90FB67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2888" y="1033886"/>
            <a:ext cx="10690240" cy="585080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C4A1D02C-43DA-457C-BE2C-DA8B621187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1503" y="1018863"/>
            <a:ext cx="12354901" cy="619586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2C008848-7188-42EA-83DE-AD870A0E1C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1503" y="1018863"/>
            <a:ext cx="10216572" cy="65842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644A220-3318-43FC-AE9E-7D0DFCFFE8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0737" y="1033886"/>
            <a:ext cx="12276532" cy="6195864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1A45F08-BACB-416E-B352-E0E3AD4CE29D}"/>
              </a:ext>
            </a:extLst>
          </p:cNvPr>
          <p:cNvSpPr txBox="1"/>
          <p:nvPr/>
        </p:nvSpPr>
        <p:spPr>
          <a:xfrm>
            <a:off x="5107947" y="6488668"/>
            <a:ext cx="3409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35624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ixaDeTexto 27">
            <a:extLst>
              <a:ext uri="{FF2B5EF4-FFF2-40B4-BE49-F238E27FC236}">
                <a16:creationId xmlns:a16="http://schemas.microsoft.com/office/drawing/2014/main" id="{AE2C4304-A77E-47A9-AD6B-6350F1746B21}"/>
              </a:ext>
            </a:extLst>
          </p:cNvPr>
          <p:cNvSpPr txBox="1"/>
          <p:nvPr/>
        </p:nvSpPr>
        <p:spPr>
          <a:xfrm>
            <a:off x="121012" y="775586"/>
            <a:ext cx="7360443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latin typeface="Daytona" panose="020B0604020202020204" pitchFamily="34" charset="0"/>
              </a:rPr>
              <a:t>Recursos Educacionais Abertos </a:t>
            </a:r>
            <a:r>
              <a:rPr lang="pt-BR" sz="3200" dirty="0">
                <a:latin typeface="Daytona" panose="020B0604020202020204" pitchFamily="34" charset="0"/>
              </a:rPr>
              <a:t>são </a:t>
            </a:r>
            <a:r>
              <a:rPr lang="pt-BR" sz="3200" b="1" dirty="0">
                <a:solidFill>
                  <a:srgbClr val="FF0000"/>
                </a:solidFill>
                <a:latin typeface="Daytona" panose="020B0604020202020204" pitchFamily="34" charset="0"/>
              </a:rPr>
              <a:t>materiais de ensino</a:t>
            </a:r>
            <a:r>
              <a:rPr lang="pt-BR" sz="3200" dirty="0">
                <a:latin typeface="Daytona" panose="020B0604020202020204" pitchFamily="34" charset="0"/>
              </a:rPr>
              <a:t>, que envolve aprendizado, que estão sob </a:t>
            </a:r>
            <a:r>
              <a:rPr lang="pt-BR" sz="3200" b="1" dirty="0">
                <a:solidFill>
                  <a:srgbClr val="FF0000"/>
                </a:solidFill>
                <a:latin typeface="Daytona" panose="020B0604020202020204" pitchFamily="34" charset="0"/>
              </a:rPr>
              <a:t>domínio público</a:t>
            </a:r>
            <a:r>
              <a:rPr lang="pt-BR" sz="3200" dirty="0">
                <a:latin typeface="Daytona" panose="020B0604020202020204" pitchFamily="34" charset="0"/>
              </a:rPr>
              <a:t>, ou estão </a:t>
            </a:r>
            <a:r>
              <a:rPr lang="pt-BR" sz="3200" b="1" dirty="0">
                <a:solidFill>
                  <a:srgbClr val="FF0000"/>
                </a:solidFill>
                <a:latin typeface="Daytona" panose="020B0604020202020204" pitchFamily="34" charset="0"/>
              </a:rPr>
              <a:t>licenciados de maneira aberta</a:t>
            </a:r>
            <a:r>
              <a:rPr lang="pt-BR" sz="3200" dirty="0">
                <a:latin typeface="Daytona" panose="020B0604020202020204" pitchFamily="34" charset="0"/>
              </a:rPr>
              <a:t>, e podem ser: </a:t>
            </a:r>
            <a:r>
              <a:rPr lang="pt-BR" sz="3200" b="1" dirty="0" err="1">
                <a:solidFill>
                  <a:srgbClr val="FF0000"/>
                </a:solidFill>
                <a:latin typeface="Daytona" panose="020B0604020202020204" pitchFamily="34" charset="0"/>
              </a:rPr>
              <a:t>RE</a:t>
            </a:r>
            <a:r>
              <a:rPr lang="pt-BR" sz="3200" b="1" dirty="0" err="1">
                <a:latin typeface="Daytona" panose="020B0604020202020204" pitchFamily="34" charset="0"/>
              </a:rPr>
              <a:t>utilizados</a:t>
            </a:r>
            <a:r>
              <a:rPr lang="pt-BR" sz="3200" b="1" dirty="0">
                <a:latin typeface="Daytona" panose="020B0604020202020204" pitchFamily="34" charset="0"/>
              </a:rPr>
              <a:t>, </a:t>
            </a:r>
            <a:r>
              <a:rPr lang="pt-BR" sz="3200" b="1" dirty="0" err="1">
                <a:solidFill>
                  <a:srgbClr val="FF0000"/>
                </a:solidFill>
                <a:latin typeface="Daytona" panose="020B0604020202020204" pitchFamily="34" charset="0"/>
              </a:rPr>
              <a:t>RE</a:t>
            </a:r>
            <a:r>
              <a:rPr lang="pt-BR" sz="3200" b="1" dirty="0" err="1">
                <a:latin typeface="Daytona" panose="020B0604020202020204" pitchFamily="34" charset="0"/>
              </a:rPr>
              <a:t>adaptados</a:t>
            </a:r>
            <a:r>
              <a:rPr lang="pt-BR" sz="3200" b="1" dirty="0">
                <a:latin typeface="Daytona" panose="020B0604020202020204" pitchFamily="34" charset="0"/>
              </a:rPr>
              <a:t>, </a:t>
            </a:r>
            <a:r>
              <a:rPr lang="pt-BR" sz="3200" b="1" dirty="0" err="1">
                <a:solidFill>
                  <a:srgbClr val="FF0000"/>
                </a:solidFill>
                <a:latin typeface="Daytona" panose="020B0604020202020204" pitchFamily="34" charset="0"/>
              </a:rPr>
              <a:t>RE</a:t>
            </a:r>
            <a:r>
              <a:rPr lang="pt-BR" sz="3200" b="1" dirty="0" err="1">
                <a:latin typeface="Daytona" panose="020B0604020202020204" pitchFamily="34" charset="0"/>
              </a:rPr>
              <a:t>mixado</a:t>
            </a:r>
            <a:r>
              <a:rPr lang="pt-BR" sz="3200" b="1" dirty="0">
                <a:latin typeface="Daytona" panose="020B0604020202020204" pitchFamily="34" charset="0"/>
              </a:rPr>
              <a:t>, </a:t>
            </a:r>
            <a:r>
              <a:rPr lang="pt-BR" sz="3200" b="1" dirty="0" err="1">
                <a:solidFill>
                  <a:srgbClr val="FF0000"/>
                </a:solidFill>
                <a:latin typeface="Daytona" panose="020B0604020202020204" pitchFamily="34" charset="0"/>
              </a:rPr>
              <a:t>RE</a:t>
            </a:r>
            <a:r>
              <a:rPr lang="pt-BR" sz="3200" b="1" dirty="0" err="1">
                <a:latin typeface="Daytona" panose="020B0604020202020204" pitchFamily="34" charset="0"/>
              </a:rPr>
              <a:t>distribuídos</a:t>
            </a:r>
            <a:r>
              <a:rPr lang="pt-BR" sz="3200" b="1" dirty="0">
                <a:latin typeface="Daytona" panose="020B0604020202020204" pitchFamily="34" charset="0"/>
              </a:rPr>
              <a:t> </a:t>
            </a:r>
            <a:r>
              <a:rPr lang="pt-BR" sz="3200" dirty="0">
                <a:latin typeface="Daytona" panose="020B0604020202020204" pitchFamily="34" charset="0"/>
              </a:rPr>
              <a:t>por terceiros.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8F3CE98A-3D61-4220-9B68-1254B71BC0F3}"/>
              </a:ext>
            </a:extLst>
          </p:cNvPr>
          <p:cNvSpPr txBox="1"/>
          <p:nvPr/>
        </p:nvSpPr>
        <p:spPr>
          <a:xfrm>
            <a:off x="3693226" y="5490221"/>
            <a:ext cx="870065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Multimídia</a:t>
            </a:r>
            <a:r>
              <a:rPr lang="pt-BR" sz="2400" dirty="0"/>
              <a:t> é o conjunto de variados meios de comunicação em meios digitais que cuja finalidade é </a:t>
            </a:r>
            <a:r>
              <a:rPr lang="pt-BR" sz="2400" b="1" dirty="0"/>
              <a:t>transmitir informação.</a:t>
            </a:r>
            <a:br>
              <a:rPr lang="pt-BR" sz="2400" b="1" dirty="0"/>
            </a:br>
            <a:r>
              <a:rPr lang="pt-BR" sz="2400" b="1" dirty="0"/>
              <a:t>*</a:t>
            </a:r>
            <a:r>
              <a:rPr lang="pt-BR" sz="2400" dirty="0"/>
              <a:t> animação, infográfico, imagem, áudio e vídeo, etc.</a:t>
            </a:r>
          </a:p>
          <a:p>
            <a:endParaRPr lang="pt-BR" sz="2400"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6C1721A6-1B6A-4C3B-B12E-E5D5A1696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0814" y="1858152"/>
            <a:ext cx="4611390" cy="34301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238F2E9-B82E-4A7D-8AF5-BB78BBD71416}"/>
              </a:ext>
            </a:extLst>
          </p:cNvPr>
          <p:cNvSpPr txBox="1"/>
          <p:nvPr/>
        </p:nvSpPr>
        <p:spPr>
          <a:xfrm>
            <a:off x="8947067" y="6477391"/>
            <a:ext cx="3244933" cy="380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4403510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1215636-7740-406C-BFF6-2A5B24851C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71" b="8596"/>
          <a:stretch/>
        </p:blipFill>
        <p:spPr>
          <a:xfrm>
            <a:off x="291358" y="297942"/>
            <a:ext cx="11158847" cy="62768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7AD53AD7-7A68-436F-9B8F-62751322BE2F}"/>
              </a:ext>
            </a:extLst>
          </p:cNvPr>
          <p:cNvSpPr/>
          <p:nvPr/>
        </p:nvSpPr>
        <p:spPr>
          <a:xfrm>
            <a:off x="3438319" y="283205"/>
            <a:ext cx="4363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http://sites.bvsalud.org/rea/</a:t>
            </a:r>
            <a:endParaRPr lang="pt-BR" sz="2800" dirty="0">
              <a:solidFill>
                <a:schemeClr val="bg1"/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9A57929-4A66-4B2E-8887-322D10E53EB8}"/>
              </a:ext>
            </a:extLst>
          </p:cNvPr>
          <p:cNvSpPr txBox="1"/>
          <p:nvPr/>
        </p:nvSpPr>
        <p:spPr>
          <a:xfrm>
            <a:off x="7450156" y="6220333"/>
            <a:ext cx="3522644" cy="369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57943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55"/>
    </mc:Choice>
    <mc:Fallback xmlns="">
      <p:transition spd="slow" advTm="1965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2AD6C34-9649-415A-8BB4-DB7F60FF70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4" r="1615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7BDA26C-4A25-4C62-BDC6-A12235762367}"/>
              </a:ext>
            </a:extLst>
          </p:cNvPr>
          <p:cNvSpPr txBox="1"/>
          <p:nvPr/>
        </p:nvSpPr>
        <p:spPr>
          <a:xfrm>
            <a:off x="1242874" y="711200"/>
            <a:ext cx="1028237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latin typeface="Arial Rounded MT Bold" panose="020F0704030504030204" pitchFamily="34" charset="0"/>
              </a:rPr>
              <a:t>Devo</a:t>
            </a:r>
            <a:r>
              <a:rPr lang="es-ES" sz="3200" dirty="0">
                <a:latin typeface="Arial Rounded MT Bold" panose="020F0704030504030204" pitchFamily="34" charset="0"/>
              </a:rPr>
              <a:t> registrar os </a:t>
            </a:r>
            <a:r>
              <a:rPr lang="es-ES" sz="3200" dirty="0" err="1">
                <a:latin typeface="Arial Rounded MT Bold" panose="020F0704030504030204" pitchFamily="34" charset="0"/>
              </a:rPr>
              <a:t>REAs</a:t>
            </a:r>
            <a:r>
              <a:rPr lang="es-ES" sz="3200" dirty="0">
                <a:latin typeface="Arial Rounded MT Bold" panose="020F0704030504030204" pitchFamily="34" charset="0"/>
              </a:rPr>
              <a:t> no </a:t>
            </a:r>
            <a:r>
              <a:rPr lang="es-ES" sz="3200" dirty="0" err="1">
                <a:latin typeface="Arial Rounded MT Bold" panose="020F0704030504030204" pitchFamily="34" charset="0"/>
              </a:rPr>
              <a:t>repositório</a:t>
            </a:r>
            <a:r>
              <a:rPr lang="es-ES" sz="3200" dirty="0">
                <a:latin typeface="Arial Rounded MT Bold" panose="020F0704030504030204" pitchFamily="34" charset="0"/>
              </a:rPr>
              <a:t>? por </a:t>
            </a:r>
            <a:r>
              <a:rPr lang="es-ES" sz="3200" dirty="0" err="1">
                <a:latin typeface="Arial Rounded MT Bold" panose="020F0704030504030204" pitchFamily="34" charset="0"/>
              </a:rPr>
              <a:t>quê</a:t>
            </a:r>
            <a:r>
              <a:rPr lang="es-ES" sz="3200" dirty="0">
                <a:latin typeface="Arial Rounded MT Bold" panose="020F0704030504030204" pitchFamily="34" charset="0"/>
              </a:rPr>
              <a:t>?</a:t>
            </a:r>
          </a:p>
          <a:p>
            <a:endParaRPr lang="es-ES" dirty="0"/>
          </a:p>
          <a:p>
            <a:endParaRPr lang="es-ES" dirty="0"/>
          </a:p>
          <a:p>
            <a:endParaRPr lang="es-E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Integridade do recurso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armazenar,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preservar,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organizar 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Contribuir para disseminação dos recursos</a:t>
            </a:r>
            <a:r>
              <a:rPr lang="pt-BR" sz="24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Possibilidade de gerar estatísticas de acesso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Visualizando os registros inseridos </a:t>
            </a: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http://sites.bvsalud.org/</a:t>
            </a:r>
            <a:r>
              <a:rPr lang="pt-BR" sz="2800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rea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AD3F011-2944-4328-BE94-353EC3F7C6B7}"/>
              </a:ext>
            </a:extLst>
          </p:cNvPr>
          <p:cNvSpPr txBox="1"/>
          <p:nvPr/>
        </p:nvSpPr>
        <p:spPr>
          <a:xfrm>
            <a:off x="8226847" y="6377593"/>
            <a:ext cx="3462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87151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22"/>
    </mc:Choice>
    <mc:Fallback xmlns="">
      <p:transition spd="slow" advTm="37622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101926D-13D5-4D1D-A600-5CDCA8ACA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34" y="0"/>
            <a:ext cx="10872932" cy="1667569"/>
          </a:xfrm>
        </p:spPr>
        <p:txBody>
          <a:bodyPr anchor="b">
            <a:normAutofit/>
          </a:bodyPr>
          <a:lstStyle/>
          <a:p>
            <a:r>
              <a:rPr lang="pt-BR" sz="3700" b="1" dirty="0"/>
              <a:t>Referências</a:t>
            </a:r>
            <a:r>
              <a:rPr lang="pt-BR" sz="3700" dirty="0"/>
              <a:t> </a:t>
            </a:r>
            <a:br>
              <a:rPr lang="pt-BR" sz="3700" dirty="0"/>
            </a:br>
            <a:r>
              <a:rPr lang="pt-BR" sz="3700" b="1" dirty="0"/>
              <a:t>(materiais envolvidos na produção dessa aula)</a:t>
            </a:r>
          </a:p>
        </p:txBody>
      </p:sp>
      <p:pic>
        <p:nvPicPr>
          <p:cNvPr id="1026" name="Picture 2" descr="Muito obrigada por estar comigo! - Emprelas">
            <a:extLst>
              <a:ext uri="{FF2B5EF4-FFF2-40B4-BE49-F238E27FC236}">
                <a16:creationId xmlns:a16="http://schemas.microsoft.com/office/drawing/2014/main" id="{9DFA9CFB-9B93-4259-B094-DAB6FE6A5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534" y="1956390"/>
            <a:ext cx="2457362" cy="124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7C8FC1-A028-497F-A562-0BBD6C13F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9012" y="1739070"/>
            <a:ext cx="8780718" cy="4784241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2000" dirty="0"/>
              <a:t>NESBIT, J.; </a:t>
            </a:r>
            <a:r>
              <a:rPr lang="en-US" sz="2000" dirty="0" err="1"/>
              <a:t>BELFER</a:t>
            </a:r>
            <a:r>
              <a:rPr lang="en-US" sz="2000" dirty="0"/>
              <a:t>, K.; LEACOCK, T. Learning Object Review Instrument (LORI). &lt;https://</a:t>
            </a:r>
            <a:r>
              <a:rPr lang="en-US" sz="2000" dirty="0" err="1"/>
              <a:t>www.academia.edu</a:t>
            </a:r>
            <a:r>
              <a:rPr lang="en-US" sz="2000" dirty="0"/>
              <a:t>/7927907/</a:t>
            </a:r>
            <a:r>
              <a:rPr lang="en-US" sz="2000" dirty="0" err="1"/>
              <a:t>Learning_Object_Review_Instrument_LORI</a:t>
            </a:r>
            <a:r>
              <a:rPr lang="en-US" sz="2000" dirty="0"/>
              <a:t>_&gt; 2009.</a:t>
            </a:r>
          </a:p>
          <a:p>
            <a:r>
              <a:rPr lang="en-US" sz="2000" b="0" i="0" dirty="0">
                <a:effectLst/>
                <a:latin typeface="ff9"/>
              </a:rPr>
              <a:t>Leacock, T.L., &amp; Nesbit, J.C. (2007). The </a:t>
            </a:r>
            <a:r>
              <a:rPr lang="en-US" sz="2000" b="0" i="0" dirty="0" err="1">
                <a:effectLst/>
                <a:latin typeface="ff9"/>
              </a:rPr>
              <a:t>qualityof</a:t>
            </a:r>
            <a:r>
              <a:rPr lang="en-US" sz="2000" b="0" i="0" dirty="0">
                <a:effectLst/>
                <a:latin typeface="ff9"/>
              </a:rPr>
              <a:t> learning objects.</a:t>
            </a:r>
            <a:r>
              <a:rPr lang="en-US" sz="2000" dirty="0">
                <a:latin typeface="Roboto" panose="02000000000000000000" pitchFamily="2" charset="0"/>
              </a:rPr>
              <a:t> </a:t>
            </a:r>
            <a:r>
              <a:rPr lang="en-US" sz="2000" b="0" i="0" dirty="0">
                <a:effectLst/>
                <a:latin typeface="ff5"/>
              </a:rPr>
              <a:t>Educational Technology </a:t>
            </a:r>
            <a:r>
              <a:rPr lang="en-US" sz="2000" b="0" i="0" dirty="0" err="1">
                <a:effectLst/>
                <a:latin typeface="ff5"/>
              </a:rPr>
              <a:t>andSociety</a:t>
            </a:r>
            <a:r>
              <a:rPr lang="en-US" sz="2000" b="0" i="0" dirty="0">
                <a:effectLst/>
                <a:latin typeface="ff5"/>
              </a:rPr>
              <a:t>, 10</a:t>
            </a:r>
            <a:r>
              <a:rPr lang="en-US" sz="2000" dirty="0">
                <a:latin typeface="Roboto" panose="02000000000000000000" pitchFamily="2" charset="0"/>
              </a:rPr>
              <a:t> </a:t>
            </a:r>
            <a:r>
              <a:rPr lang="en-US" sz="2000" b="0" i="0" dirty="0">
                <a:effectLst/>
                <a:latin typeface="ff9"/>
              </a:rPr>
              <a:t>(2), 44-59.</a:t>
            </a:r>
          </a:p>
          <a:p>
            <a:pPr fontAlgn="base"/>
            <a:r>
              <a:rPr lang="pt-BR" sz="2000" b="0" i="0" dirty="0">
                <a:effectLst/>
                <a:latin typeface="Calibri" panose="020F0502020204030204" pitchFamily="34" charset="0"/>
              </a:rPr>
              <a:t>Granularidade - </a:t>
            </a:r>
            <a:r>
              <a:rPr lang="pt-BR" sz="2000" b="0" i="0" dirty="0">
                <a:effectLst/>
                <a:latin typeface="Calibri" panose="020F0502020204030204" pitchFamily="34" charset="0"/>
                <a:hlinkClick r:id="rId3"/>
              </a:rPr>
              <a:t>https://</a:t>
            </a:r>
            <a:r>
              <a:rPr lang="pt-BR" sz="2000" b="0" i="0" dirty="0" err="1">
                <a:effectLst/>
                <a:latin typeface="Calibri" panose="020F0502020204030204" pitchFamily="34" charset="0"/>
                <a:hlinkClick r:id="rId3"/>
              </a:rPr>
              <a:t>www.reusablelearning.org</a:t>
            </a:r>
            <a:r>
              <a:rPr lang="pt-BR" sz="2000" b="0" i="0" dirty="0">
                <a:effectLst/>
                <a:latin typeface="Calibri" panose="020F0502020204030204" pitchFamily="34" charset="0"/>
                <a:hlinkClick r:id="rId3"/>
              </a:rPr>
              <a:t>/</a:t>
            </a:r>
            <a:r>
              <a:rPr lang="pt-BR" sz="2000" b="0" i="0" dirty="0" err="1">
                <a:effectLst/>
                <a:latin typeface="Calibri" panose="020F0502020204030204" pitchFamily="34" charset="0"/>
                <a:hlinkClick r:id="rId3"/>
              </a:rPr>
              <a:t>about</a:t>
            </a:r>
            <a:r>
              <a:rPr lang="pt-BR" sz="2000" b="0" i="0" dirty="0">
                <a:effectLst/>
                <a:latin typeface="Calibri" panose="020F0502020204030204" pitchFamily="34" charset="0"/>
                <a:hlinkClick r:id="rId3"/>
              </a:rPr>
              <a:t>/</a:t>
            </a:r>
            <a:r>
              <a:rPr lang="pt-BR" sz="2000" b="0" i="0" dirty="0" err="1">
                <a:effectLst/>
                <a:latin typeface="Calibri" panose="020F0502020204030204" pitchFamily="34" charset="0"/>
                <a:hlinkClick r:id="rId3"/>
              </a:rPr>
              <a:t>Granularity.html</a:t>
            </a:r>
            <a:endParaRPr lang="pt-BR" sz="2000" b="0" i="0" dirty="0">
              <a:effectLst/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err="1"/>
              <a:t>HYLÉN</a:t>
            </a:r>
            <a:r>
              <a:rPr lang="en-US" sz="2000" dirty="0"/>
              <a:t>, J. Open Educational Resources: Opportunities and Challenges. OECD’s Centre for Educational Research and Innovation. </a:t>
            </a:r>
            <a:r>
              <a:rPr lang="en-US" sz="2000" dirty="0" err="1"/>
              <a:t>Disponível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 &lt;</a:t>
            </a:r>
            <a:r>
              <a:rPr lang="en-US" sz="2000" dirty="0">
                <a:hlinkClick r:id="rId4"/>
              </a:rPr>
              <a:t>http://</a:t>
            </a:r>
            <a:r>
              <a:rPr lang="en-US" sz="2000" dirty="0" err="1">
                <a:hlinkClick r:id="rId4"/>
              </a:rPr>
              <a:t>www.oecd.org</a:t>
            </a:r>
            <a:r>
              <a:rPr lang="en-US" sz="2000" dirty="0">
                <a:hlinkClick r:id="rId4"/>
              </a:rPr>
              <a:t>/</a:t>
            </a:r>
            <a:r>
              <a:rPr lang="en-US" sz="2000" dirty="0" err="1">
                <a:hlinkClick r:id="rId4"/>
              </a:rPr>
              <a:t>dataoecd</a:t>
            </a:r>
            <a:r>
              <a:rPr lang="en-US" sz="2000" dirty="0">
                <a:hlinkClick r:id="rId4"/>
              </a:rPr>
              <a:t>/5/47/</a:t>
            </a:r>
            <a:r>
              <a:rPr lang="en-US" sz="2000" dirty="0" err="1">
                <a:hlinkClick r:id="rId4"/>
              </a:rPr>
              <a:t>37351085.pdf</a:t>
            </a:r>
            <a:r>
              <a:rPr lang="en-US" sz="2000" dirty="0"/>
              <a:t> &gt;. </a:t>
            </a:r>
            <a:r>
              <a:rPr lang="en-US" sz="2000" dirty="0" err="1"/>
              <a:t>Acesso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11 </a:t>
            </a:r>
            <a:r>
              <a:rPr lang="en-US" sz="2000" dirty="0" err="1"/>
              <a:t>fev.2009</a:t>
            </a:r>
            <a:r>
              <a:rPr lang="en-US" sz="2000" dirty="0"/>
              <a:t>.</a:t>
            </a:r>
          </a:p>
          <a:p>
            <a:pPr lvl="0">
              <a:lnSpc>
                <a:spcPct val="90000"/>
              </a:lnSpc>
            </a:pPr>
            <a:r>
              <a:rPr lang="es-AR" sz="2000" dirty="0"/>
              <a:t>Unesco. </a:t>
            </a:r>
            <a:r>
              <a:rPr lang="es-AR" sz="2000" dirty="0" err="1"/>
              <a:t>Declaraci</a:t>
            </a:r>
            <a:r>
              <a:rPr lang="es-ES" sz="2000" dirty="0" err="1"/>
              <a:t>ó</a:t>
            </a:r>
            <a:r>
              <a:rPr lang="es-AR" sz="2000" dirty="0"/>
              <a:t>n de Par</a:t>
            </a:r>
            <a:r>
              <a:rPr lang="es-ES" sz="2000" dirty="0"/>
              <a:t>í</a:t>
            </a:r>
            <a:r>
              <a:rPr lang="es-AR" sz="2000" dirty="0"/>
              <a:t>s sobre Recursos Educativos Abiertos. Congreso Mundial sobre Recursos Educativos Abiertos (REA). [Internet]. UNESCO; 2012 [citado 15 de agosto de 2016]. Disponible en: </a:t>
            </a:r>
            <a:r>
              <a:rPr lang="es-AR" sz="2000" u="sng" dirty="0">
                <a:hlinkClick r:id="rId5"/>
              </a:rPr>
              <a:t>http://</a:t>
            </a:r>
            <a:r>
              <a:rPr lang="es-AR" sz="2000" u="sng" dirty="0" err="1">
                <a:hlinkClick r:id="rId5"/>
              </a:rPr>
              <a:t>www.unesco.org</a:t>
            </a:r>
            <a:r>
              <a:rPr lang="es-AR" sz="2000" u="sng" dirty="0">
                <a:hlinkClick r:id="rId5"/>
              </a:rPr>
              <a:t>/new/</a:t>
            </a:r>
            <a:r>
              <a:rPr lang="es-AR" sz="2000" u="sng" dirty="0" err="1">
                <a:hlinkClick r:id="rId5"/>
              </a:rPr>
              <a:t>fileadmin</a:t>
            </a:r>
            <a:r>
              <a:rPr lang="es-AR" sz="2000" u="sng" dirty="0">
                <a:hlinkClick r:id="rId5"/>
              </a:rPr>
              <a:t>/MULTIMEDIA/</a:t>
            </a:r>
            <a:r>
              <a:rPr lang="es-AR" sz="2000" u="sng" dirty="0" err="1">
                <a:hlinkClick r:id="rId5"/>
              </a:rPr>
              <a:t>HQ</a:t>
            </a:r>
            <a:r>
              <a:rPr lang="es-AR" sz="2000" u="sng" dirty="0">
                <a:hlinkClick r:id="rId5"/>
              </a:rPr>
              <a:t>/CI/CI/</a:t>
            </a:r>
            <a:r>
              <a:rPr lang="es-AR" sz="2000" u="sng" dirty="0" err="1">
                <a:hlinkClick r:id="rId5"/>
              </a:rPr>
              <a:t>pdf</a:t>
            </a:r>
            <a:r>
              <a:rPr lang="es-AR" sz="2000" u="sng" dirty="0">
                <a:hlinkClick r:id="rId5"/>
              </a:rPr>
              <a:t>/</a:t>
            </a:r>
            <a:r>
              <a:rPr lang="es-AR" sz="2000" u="sng" dirty="0" err="1">
                <a:hlinkClick r:id="rId5"/>
              </a:rPr>
              <a:t>Events</a:t>
            </a:r>
            <a:r>
              <a:rPr lang="es-AR" sz="2000" u="sng" dirty="0">
                <a:hlinkClick r:id="rId5"/>
              </a:rPr>
              <a:t>/</a:t>
            </a:r>
            <a:r>
              <a:rPr lang="es-AR" sz="2000" u="sng" dirty="0" err="1">
                <a:hlinkClick r:id="rId5"/>
              </a:rPr>
              <a:t>Spanish_Paris_OER_Declaration.pdf</a:t>
            </a:r>
            <a:r>
              <a:rPr lang="es-AR" sz="2000" dirty="0"/>
              <a:t> 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Neil Butcher, Asha Kanwar, </a:t>
            </a:r>
            <a:r>
              <a:rPr lang="en-US" sz="2000" dirty="0" err="1"/>
              <a:t>Stamenka</a:t>
            </a:r>
            <a:r>
              <a:rPr lang="en-US" sz="2000" dirty="0"/>
              <a:t> </a:t>
            </a:r>
            <a:r>
              <a:rPr lang="en-US" sz="2000" dirty="0" err="1"/>
              <a:t>Uvalic-Trumbic</a:t>
            </a:r>
            <a:r>
              <a:rPr lang="en-US" sz="2000" dirty="0"/>
              <a:t>. </a:t>
            </a:r>
            <a:r>
              <a:rPr lang="es-AR" sz="2000" dirty="0" err="1"/>
              <a:t>Gu</a:t>
            </a:r>
            <a:r>
              <a:rPr lang="es-ES" sz="2000" dirty="0"/>
              <a:t>í</a:t>
            </a:r>
            <a:r>
              <a:rPr lang="es-AR" sz="2000" dirty="0"/>
              <a:t>a b</a:t>
            </a:r>
            <a:r>
              <a:rPr lang="es-ES" sz="2000" dirty="0"/>
              <a:t>á</a:t>
            </a:r>
            <a:r>
              <a:rPr lang="es-AR" sz="2000" dirty="0"/>
              <a:t>sica de recursos educativos abiertos (REA) [Internet]. </a:t>
            </a:r>
            <a:r>
              <a:rPr lang="es-AR" sz="2000" dirty="0" err="1"/>
              <a:t>1ra</a:t>
            </a:r>
            <a:r>
              <a:rPr lang="es-AR" sz="2000" dirty="0"/>
              <a:t>. ed. Par</a:t>
            </a:r>
            <a:r>
              <a:rPr lang="es-ES" sz="2000" dirty="0"/>
              <a:t>í</a:t>
            </a:r>
            <a:r>
              <a:rPr lang="es-AR" sz="2000" dirty="0"/>
              <a:t>s: UNESCO; 2015 [citado 17 de agosto de 2016]. 150 p. Disponible en: </a:t>
            </a:r>
            <a:r>
              <a:rPr lang="es-AR" sz="2000" u="sng" dirty="0">
                <a:hlinkClick r:id="rId6"/>
              </a:rPr>
              <a:t>http://</a:t>
            </a:r>
            <a:r>
              <a:rPr lang="es-AR" sz="2000" u="sng" dirty="0" err="1">
                <a:hlinkClick r:id="rId6"/>
              </a:rPr>
              <a:t>unesdoc.unesco.org</a:t>
            </a:r>
            <a:r>
              <a:rPr lang="es-AR" sz="2000" u="sng" dirty="0">
                <a:hlinkClick r:id="rId6"/>
              </a:rPr>
              <a:t>/</a:t>
            </a:r>
            <a:r>
              <a:rPr lang="es-AR" sz="2000" u="sng" dirty="0" err="1">
                <a:hlinkClick r:id="rId6"/>
              </a:rPr>
              <a:t>images</a:t>
            </a:r>
            <a:r>
              <a:rPr lang="es-AR" sz="2000" u="sng" dirty="0">
                <a:hlinkClick r:id="rId6"/>
              </a:rPr>
              <a:t>/0023/002329/</a:t>
            </a:r>
            <a:r>
              <a:rPr lang="es-AR" sz="2000" u="sng" dirty="0" err="1">
                <a:hlinkClick r:id="rId6"/>
              </a:rPr>
              <a:t>232986s.pdf</a:t>
            </a:r>
            <a:r>
              <a:rPr lang="es-AR" sz="2000" dirty="0"/>
              <a:t> </a:t>
            </a:r>
          </a:p>
          <a:p>
            <a:pPr>
              <a:lnSpc>
                <a:spcPct val="90000"/>
              </a:lnSpc>
            </a:pPr>
            <a:r>
              <a:rPr lang="es-AR" sz="2000" dirty="0"/>
              <a:t>Política General de la Red de Recursos Educacionales Abiertos – </a:t>
            </a:r>
            <a:r>
              <a:rPr lang="es-AR" sz="2000" dirty="0" err="1"/>
              <a:t>CVSP</a:t>
            </a:r>
            <a:r>
              <a:rPr lang="es-AR" sz="2000" dirty="0"/>
              <a:t> / BVS. </a:t>
            </a:r>
            <a:r>
              <a:rPr lang="es-AR" sz="2000" dirty="0" err="1"/>
              <a:t>OPS</a:t>
            </a:r>
            <a:r>
              <a:rPr lang="es-AR" sz="2000" dirty="0"/>
              <a:t>/BIREME. Abril 2014 &lt; </a:t>
            </a:r>
            <a:r>
              <a:rPr lang="es-AR" sz="2000" dirty="0">
                <a:hlinkClick r:id="rId7"/>
              </a:rPr>
              <a:t>https://</a:t>
            </a:r>
            <a:r>
              <a:rPr lang="es-AR" sz="2000" dirty="0" err="1">
                <a:hlinkClick r:id="rId7"/>
              </a:rPr>
              <a:t>www.campusvirtualsp.org</a:t>
            </a:r>
            <a:r>
              <a:rPr lang="es-AR" sz="2000" dirty="0">
                <a:hlinkClick r:id="rId7"/>
              </a:rPr>
              <a:t>/es/presentacion-de-la-politica-general-de-la-red-de-recursos-educacionales-abiertos-red-rea-oer</a:t>
            </a:r>
            <a:r>
              <a:rPr lang="es-AR" sz="2000" dirty="0"/>
              <a:t>&gt;</a:t>
            </a:r>
          </a:p>
          <a:p>
            <a:endParaRPr lang="en-US" sz="2000" b="0" i="0" dirty="0">
              <a:effectLst/>
              <a:latin typeface="Roboto" panose="02000000000000000000" pitchFamily="2" charset="0"/>
            </a:endParaRPr>
          </a:p>
          <a:p>
            <a:endParaRPr lang="pt-BR" sz="20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6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EBA86451-6F6A-4C86-9729-3B61F352E214}"/>
              </a:ext>
            </a:extLst>
          </p:cNvPr>
          <p:cNvSpPr txBox="1"/>
          <p:nvPr/>
        </p:nvSpPr>
        <p:spPr>
          <a:xfrm>
            <a:off x="0" y="2267460"/>
            <a:ext cx="7607358" cy="38436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3200" dirty="0"/>
          </a:p>
          <a:p>
            <a:pPr marL="857250" indent="-51435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dirty="0" err="1"/>
              <a:t>Identificar</a:t>
            </a:r>
            <a:r>
              <a:rPr lang="en-US" sz="3200" dirty="0"/>
              <a:t> e </a:t>
            </a:r>
            <a:r>
              <a:rPr lang="en-US" sz="3200" dirty="0" err="1"/>
              <a:t>diferenciar</a:t>
            </a:r>
            <a:r>
              <a:rPr lang="en-US" sz="3200" dirty="0"/>
              <a:t> </a:t>
            </a:r>
            <a:r>
              <a:rPr lang="en-US" sz="3200" dirty="0" err="1"/>
              <a:t>os</a:t>
            </a:r>
            <a:r>
              <a:rPr lang="en-US" sz="3200" dirty="0"/>
              <a:t> </a:t>
            </a:r>
            <a:r>
              <a:rPr lang="en-US" sz="3200" dirty="0" err="1"/>
              <a:t>recursos</a:t>
            </a:r>
            <a:r>
              <a:rPr lang="en-US" sz="3200" dirty="0"/>
              <a:t> REA e </a:t>
            </a:r>
            <a:r>
              <a:rPr lang="en-US" sz="3200" dirty="0" err="1"/>
              <a:t>Multimídia</a:t>
            </a:r>
            <a:r>
              <a:rPr lang="en-US" sz="3200" dirty="0"/>
              <a:t> a </a:t>
            </a:r>
            <a:r>
              <a:rPr lang="en-US" sz="3200" dirty="0" err="1"/>
              <a:t>partir</a:t>
            </a:r>
            <a:r>
              <a:rPr lang="en-US" sz="3200" dirty="0"/>
              <a:t> das </a:t>
            </a:r>
            <a:r>
              <a:rPr lang="en-US" sz="3200" dirty="0" err="1"/>
              <a:t>caracteristicas</a:t>
            </a:r>
            <a:r>
              <a:rPr lang="en-US" sz="3200" dirty="0"/>
              <a:t> que </a:t>
            </a:r>
            <a:r>
              <a:rPr lang="en-US" sz="3200" dirty="0" err="1"/>
              <a:t>serão</a:t>
            </a:r>
            <a:r>
              <a:rPr lang="en-US" sz="3200" dirty="0"/>
              <a:t> </a:t>
            </a:r>
            <a:r>
              <a:rPr lang="en-US" sz="3200" dirty="0" err="1"/>
              <a:t>apresentadas</a:t>
            </a:r>
            <a:r>
              <a:rPr lang="en-US" sz="3200" dirty="0"/>
              <a:t>,</a:t>
            </a:r>
          </a:p>
          <a:p>
            <a:pPr marL="857250" indent="-51435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dirty="0" err="1"/>
              <a:t>Avaliar</a:t>
            </a:r>
            <a:r>
              <a:rPr lang="en-US" sz="3200" dirty="0"/>
              <a:t> </a:t>
            </a:r>
            <a:r>
              <a:rPr lang="en-US" sz="3200" dirty="0" err="1"/>
              <a:t>os</a:t>
            </a:r>
            <a:r>
              <a:rPr lang="en-US" sz="3200" dirty="0"/>
              <a:t> </a:t>
            </a:r>
            <a:r>
              <a:rPr lang="en-US" sz="3200" dirty="0" err="1"/>
              <a:t>recursos</a:t>
            </a:r>
            <a:r>
              <a:rPr lang="en-US" sz="3200" dirty="0"/>
              <a:t> </a:t>
            </a:r>
            <a:r>
              <a:rPr lang="en-US" sz="3200" dirty="0" err="1"/>
              <a:t>quanto</a:t>
            </a:r>
            <a:r>
              <a:rPr lang="en-US" sz="3200" dirty="0"/>
              <a:t> a </a:t>
            </a:r>
            <a:r>
              <a:rPr lang="en-US" sz="3200" dirty="0" err="1"/>
              <a:t>qualidade</a:t>
            </a:r>
            <a:r>
              <a:rPr lang="en-US" sz="3200" dirty="0"/>
              <a:t>,</a:t>
            </a:r>
          </a:p>
          <a:p>
            <a:pPr marL="857250" indent="-51435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3200" dirty="0"/>
              <a:t>Registrar o </a:t>
            </a:r>
            <a:r>
              <a:rPr lang="en-US" sz="3200" dirty="0" err="1"/>
              <a:t>recurso</a:t>
            </a:r>
            <a:r>
              <a:rPr lang="en-US" sz="3200" dirty="0"/>
              <a:t> dentro do </a:t>
            </a:r>
            <a:r>
              <a:rPr lang="en-US" sz="3200" dirty="0" err="1"/>
              <a:t>respectivo</a:t>
            </a:r>
            <a:r>
              <a:rPr lang="en-US" sz="3200" dirty="0"/>
              <a:t> </a:t>
            </a:r>
            <a:r>
              <a:rPr lang="en-US" sz="3200" dirty="0" err="1"/>
              <a:t>repositório</a:t>
            </a:r>
            <a:r>
              <a:rPr lang="en-US" sz="3200" dirty="0"/>
              <a:t>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1801B6D-4BB5-4E42-B29B-487DB934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805" y="320634"/>
            <a:ext cx="11348389" cy="180730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Partindo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destas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diferenças</a:t>
            </a:r>
            <a:r>
              <a:rPr lang="en-US" sz="3200" dirty="0"/>
              <a:t>, a </a:t>
            </a:r>
            <a:r>
              <a:rPr lang="en-US" sz="3200" dirty="0" err="1"/>
              <a:t>apresentação</a:t>
            </a:r>
            <a:r>
              <a:rPr lang="en-US" sz="3200" dirty="0"/>
              <a:t> se divide </a:t>
            </a:r>
            <a:r>
              <a:rPr lang="en-US" sz="3200" dirty="0" err="1"/>
              <a:t>em</a:t>
            </a:r>
            <a:r>
              <a:rPr lang="en-US" sz="3200" dirty="0"/>
              <a:t> </a:t>
            </a:r>
            <a:r>
              <a:rPr lang="en-US" sz="3200" dirty="0" err="1"/>
              <a:t>dois</a:t>
            </a:r>
            <a:r>
              <a:rPr lang="en-US" sz="3200" dirty="0"/>
              <a:t> </a:t>
            </a:r>
            <a:r>
              <a:rPr lang="en-US" sz="3200" dirty="0" err="1"/>
              <a:t>momentos</a:t>
            </a:r>
            <a:r>
              <a:rPr lang="en-US" sz="3200" dirty="0"/>
              <a:t>: </a:t>
            </a:r>
            <a:r>
              <a:rPr lang="en-US" sz="3200" b="1" dirty="0">
                <a:solidFill>
                  <a:srgbClr val="FF0000"/>
                </a:solidFill>
              </a:rPr>
              <a:t>REA</a:t>
            </a:r>
            <a:r>
              <a:rPr lang="en-US" sz="3200" dirty="0"/>
              <a:t> e </a:t>
            </a:r>
            <a:r>
              <a:rPr lang="en-US" sz="3200" b="1" dirty="0" err="1">
                <a:solidFill>
                  <a:srgbClr val="FF0000"/>
                </a:solidFill>
              </a:rPr>
              <a:t>Multimídia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no </a:t>
            </a:r>
            <a:r>
              <a:rPr lang="en-US" sz="3200" dirty="0" err="1"/>
              <a:t>dia</a:t>
            </a:r>
            <a:r>
              <a:rPr lang="en-US" sz="3200" dirty="0"/>
              <a:t> 07 de </a:t>
            </a:r>
            <a:r>
              <a:rPr lang="en-US" sz="3200" dirty="0" err="1"/>
              <a:t>abril</a:t>
            </a:r>
            <a:r>
              <a:rPr lang="en-US" sz="3200" dirty="0"/>
              <a:t>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047526E-AE91-498A-B2AD-55B5DFFC2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143" y="2398143"/>
            <a:ext cx="4459857" cy="4459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4D4AC59-C746-462C-9596-636A0AE4C479}"/>
              </a:ext>
            </a:extLst>
          </p:cNvPr>
          <p:cNvSpPr txBox="1"/>
          <p:nvPr/>
        </p:nvSpPr>
        <p:spPr>
          <a:xfrm>
            <a:off x="83128" y="6488668"/>
            <a:ext cx="31825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88468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D293561F-49D4-4B4A-904D-AF0FDEF6A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32" y="251744"/>
            <a:ext cx="1369498" cy="128226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0913CF3-8ECA-431B-991C-ED62556B4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1563" y="1290414"/>
            <a:ext cx="9642291" cy="1108409"/>
          </a:xfrm>
        </p:spPr>
        <p:txBody>
          <a:bodyPr>
            <a:normAutofit fontScale="90000"/>
          </a:bodyPr>
          <a:lstStyle/>
          <a:p>
            <a:pPr algn="ctr"/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r>
              <a:rPr lang="pt-BR" b="1" dirty="0"/>
              <a:t>Para produzir uma AULA</a:t>
            </a:r>
            <a:r>
              <a:rPr lang="pt-BR" dirty="0"/>
              <a:t>:</a:t>
            </a:r>
            <a:br>
              <a:rPr lang="pt-BR" dirty="0"/>
            </a:br>
            <a:r>
              <a:rPr lang="pt-BR" dirty="0"/>
              <a:t> Define-se o público-alvo, o objetivo, cria-se um plano de aula, uma prévia seleção de materiais, carga horário, etc... </a:t>
            </a:r>
            <a:br>
              <a:rPr lang="pt-BR" dirty="0"/>
            </a:br>
            <a:br>
              <a:rPr lang="pt-BR" dirty="0"/>
            </a:br>
            <a:br>
              <a:rPr lang="pt-BR" dirty="0"/>
            </a:br>
            <a:br>
              <a:rPr lang="pt-BR" dirty="0"/>
            </a:br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17771FB5-D9D9-4C9B-B383-B7F9CB19A743}"/>
              </a:ext>
            </a:extLst>
          </p:cNvPr>
          <p:cNvGrpSpPr/>
          <p:nvPr/>
        </p:nvGrpSpPr>
        <p:grpSpPr>
          <a:xfrm>
            <a:off x="-1304647" y="2147079"/>
            <a:ext cx="5708195" cy="4710921"/>
            <a:chOff x="-5501" y="2625194"/>
            <a:chExt cx="5281798" cy="4232806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F508ED79-53F7-4867-AE05-96FAE66293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3935" y="3771943"/>
              <a:ext cx="3592362" cy="3086057"/>
            </a:xfrm>
            <a:prstGeom prst="rect">
              <a:avLst/>
            </a:prstGeom>
          </p:spPr>
        </p:pic>
        <p:pic>
          <p:nvPicPr>
            <p:cNvPr id="3" name="Picture 2" descr="Público alvo – Curso de Sublimação Presencial e Online - Inscrições abertas  (Por tempo Limitado)">
              <a:extLst>
                <a:ext uri="{FF2B5EF4-FFF2-40B4-BE49-F238E27FC236}">
                  <a16:creationId xmlns:a16="http://schemas.microsoft.com/office/drawing/2014/main" id="{F8514689-D326-4C02-B241-3C7B257A8D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501" y="2625194"/>
              <a:ext cx="2675412" cy="272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Imagem 9">
            <a:extLst>
              <a:ext uri="{FF2B5EF4-FFF2-40B4-BE49-F238E27FC236}">
                <a16:creationId xmlns:a16="http://schemas.microsoft.com/office/drawing/2014/main" id="{5CE06AD5-8DB3-4BE3-ADB5-F24FB49932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1781" y="3850432"/>
            <a:ext cx="2578769" cy="26630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6D4A1D73-31D7-48E2-8606-BBDE4006CB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3825" y="3871706"/>
            <a:ext cx="3410029" cy="220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7A71DBB2-E9CA-4047-944D-2657211754E6}"/>
              </a:ext>
            </a:extLst>
          </p:cNvPr>
          <p:cNvSpPr txBox="1"/>
          <p:nvPr/>
        </p:nvSpPr>
        <p:spPr>
          <a:xfrm>
            <a:off x="9059883" y="6488668"/>
            <a:ext cx="31321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336994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383C5C-FC7E-46F1-89D8-F7C1EE1A3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832" y="362117"/>
            <a:ext cx="11314336" cy="1325563"/>
          </a:xfrm>
        </p:spPr>
        <p:txBody>
          <a:bodyPr>
            <a:normAutofit fontScale="90000"/>
          </a:bodyPr>
          <a:lstStyle/>
          <a:p>
            <a:r>
              <a:rPr lang="pt-BR" dirty="0"/>
              <a:t>Todo material educativo envolve estrutura e vínculos. É preciso entender a estrutura para poder registrar...</a:t>
            </a:r>
            <a:br>
              <a:rPr lang="pt-BR" dirty="0"/>
            </a:br>
            <a:endParaRPr lang="pt-BR" dirty="0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D975B4DB-44F6-4BDC-8E04-D96FDBB9D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32" y="1575553"/>
            <a:ext cx="6992909" cy="3913463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5FFE7CB8-FCFF-4894-AB50-E47CE812D2AF}"/>
              </a:ext>
            </a:extLst>
          </p:cNvPr>
          <p:cNvSpPr txBox="1"/>
          <p:nvPr/>
        </p:nvSpPr>
        <p:spPr>
          <a:xfrm>
            <a:off x="9048496" y="3149459"/>
            <a:ext cx="2704672" cy="34778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vídeos,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textos,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áudio,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gráficos,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infográficos,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animações,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imagens,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páginas web,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textos científicos,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games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etc.</a:t>
            </a:r>
            <a:b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F34D2F3-CF5F-496C-A834-16BE0F39ADF6}"/>
              </a:ext>
            </a:extLst>
          </p:cNvPr>
          <p:cNvSpPr txBox="1"/>
          <p:nvPr/>
        </p:nvSpPr>
        <p:spPr>
          <a:xfrm>
            <a:off x="8516421" y="2310488"/>
            <a:ext cx="36755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Licença de uso para fins educacionais</a:t>
            </a:r>
          </a:p>
        </p:txBody>
      </p:sp>
      <p:pic>
        <p:nvPicPr>
          <p:cNvPr id="14" name="Picture 10" descr="seta png - Sucesso E Prosperidade - Setas De Crescimento | #2666318 - Vippng">
            <a:extLst>
              <a:ext uri="{FF2B5EF4-FFF2-40B4-BE49-F238E27FC236}">
                <a16:creationId xmlns:a16="http://schemas.microsoft.com/office/drawing/2014/main" id="{232D9C20-E6F7-412E-BAC2-48874DD46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720">
            <a:off x="6341145" y="4714342"/>
            <a:ext cx="2776737" cy="1732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FDE0AB62-3692-4959-A7D3-C08836D13B25}"/>
              </a:ext>
            </a:extLst>
          </p:cNvPr>
          <p:cNvSpPr txBox="1"/>
          <p:nvPr/>
        </p:nvSpPr>
        <p:spPr>
          <a:xfrm>
            <a:off x="4294597" y="1718502"/>
            <a:ext cx="2568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Criar um título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BE0B3F6-ABD0-4B87-8E2C-EE8CDA975BEB}"/>
              </a:ext>
            </a:extLst>
          </p:cNvPr>
          <p:cNvSpPr txBox="1"/>
          <p:nvPr/>
        </p:nvSpPr>
        <p:spPr>
          <a:xfrm>
            <a:off x="4811730" y="2494326"/>
            <a:ext cx="2568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Definir os módulos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F59966A-1ED1-47F1-8794-1B2A3CFD006B}"/>
              </a:ext>
            </a:extLst>
          </p:cNvPr>
          <p:cNvSpPr txBox="1"/>
          <p:nvPr/>
        </p:nvSpPr>
        <p:spPr>
          <a:xfrm>
            <a:off x="5505236" y="3347618"/>
            <a:ext cx="336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Se necessário criar as Unidades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650DA07-C350-4474-9B4E-C06C35DDB543}"/>
              </a:ext>
            </a:extLst>
          </p:cNvPr>
          <p:cNvSpPr txBox="1"/>
          <p:nvPr/>
        </p:nvSpPr>
        <p:spPr>
          <a:xfrm>
            <a:off x="6147471" y="4179829"/>
            <a:ext cx="2568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Produzir as aulas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3475020-8B37-449A-AD15-040FFF0CA43C}"/>
              </a:ext>
            </a:extLst>
          </p:cNvPr>
          <p:cNvSpPr txBox="1"/>
          <p:nvPr/>
        </p:nvSpPr>
        <p:spPr>
          <a:xfrm>
            <a:off x="326205" y="5966663"/>
            <a:ext cx="6200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/>
              <a:t>Pensando no progresso: esta é uma estrutura básica que depende da analise do conteúdo</a:t>
            </a:r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40A91417-EDD0-4EC6-B12B-A86FBDF78AB8}"/>
              </a:ext>
            </a:extLst>
          </p:cNvPr>
          <p:cNvSpPr txBox="1"/>
          <p:nvPr/>
        </p:nvSpPr>
        <p:spPr>
          <a:xfrm>
            <a:off x="9048496" y="6502928"/>
            <a:ext cx="3361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47940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DD081A9E-FCF6-491B-AE2B-C9BF4629A2A1}"/>
              </a:ext>
            </a:extLst>
          </p:cNvPr>
          <p:cNvSpPr txBox="1"/>
          <p:nvPr/>
        </p:nvSpPr>
        <p:spPr>
          <a:xfrm>
            <a:off x="595518" y="242314"/>
            <a:ext cx="11139854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Curso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Introdutório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de </a:t>
            </a: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Comunicação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Científica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em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000" b="1" i="0" dirty="0" err="1">
                <a:effectLst/>
                <a:latin typeface="+mj-lt"/>
                <a:ea typeface="+mj-ea"/>
                <a:cs typeface="+mj-cs"/>
              </a:rPr>
              <a:t>Ciências</a:t>
            </a:r>
            <a:r>
              <a:rPr lang="en-US" sz="3000" b="1" i="0" dirty="0">
                <a:effectLst/>
                <a:latin typeface="+mj-lt"/>
                <a:ea typeface="+mj-ea"/>
                <a:cs typeface="+mj-cs"/>
              </a:rPr>
              <a:t> da Saúde - 2021</a:t>
            </a:r>
            <a:endParaRPr lang="en-US" sz="3000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5CA229D-FDC1-4F20-9F31-AC6627E0B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847" y="2212704"/>
            <a:ext cx="5825264" cy="432525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351E196-E3FD-4FFF-829C-687866AC0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120" y="1310133"/>
            <a:ext cx="4016495" cy="744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Elipse 48">
            <a:extLst>
              <a:ext uri="{FF2B5EF4-FFF2-40B4-BE49-F238E27FC236}">
                <a16:creationId xmlns:a16="http://schemas.microsoft.com/office/drawing/2014/main" id="{1582820B-D8EF-495D-AF98-974BF6C109E3}"/>
              </a:ext>
            </a:extLst>
          </p:cNvPr>
          <p:cNvSpPr/>
          <p:nvPr/>
        </p:nvSpPr>
        <p:spPr>
          <a:xfrm>
            <a:off x="6469945" y="5387418"/>
            <a:ext cx="2473009" cy="102171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5F6EE5CE-56A5-4A60-AF67-50B6AADE6F1A}"/>
              </a:ext>
            </a:extLst>
          </p:cNvPr>
          <p:cNvSpPr/>
          <p:nvPr/>
        </p:nvSpPr>
        <p:spPr>
          <a:xfrm>
            <a:off x="6506909" y="4294381"/>
            <a:ext cx="2473013" cy="4749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3C0A96B1-6D91-446E-A970-88A274A7DBD6}"/>
              </a:ext>
            </a:extLst>
          </p:cNvPr>
          <p:cNvSpPr/>
          <p:nvPr/>
        </p:nvSpPr>
        <p:spPr>
          <a:xfrm>
            <a:off x="6246177" y="2887697"/>
            <a:ext cx="2366191" cy="64853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7B39CC09-DDDA-41DE-9161-0711478EB3CE}"/>
              </a:ext>
            </a:extLst>
          </p:cNvPr>
          <p:cNvSpPr/>
          <p:nvPr/>
        </p:nvSpPr>
        <p:spPr>
          <a:xfrm>
            <a:off x="6315929" y="2212704"/>
            <a:ext cx="1427487" cy="6485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B4C56A78-99E9-44EE-8AC2-BBF9388E6413}"/>
              </a:ext>
            </a:extLst>
          </p:cNvPr>
          <p:cNvSpPr/>
          <p:nvPr/>
        </p:nvSpPr>
        <p:spPr>
          <a:xfrm>
            <a:off x="6256713" y="4819006"/>
            <a:ext cx="1427487" cy="5733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BDE1F199-2AE8-4CAE-89C7-EAA7924B8532}"/>
              </a:ext>
            </a:extLst>
          </p:cNvPr>
          <p:cNvSpPr/>
          <p:nvPr/>
        </p:nvSpPr>
        <p:spPr>
          <a:xfrm>
            <a:off x="6308183" y="3673608"/>
            <a:ext cx="1427487" cy="6087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083C4740-BE14-4CB4-939B-641D8A2A1109}"/>
              </a:ext>
            </a:extLst>
          </p:cNvPr>
          <p:cNvSpPr/>
          <p:nvPr/>
        </p:nvSpPr>
        <p:spPr>
          <a:xfrm>
            <a:off x="5869172" y="2399595"/>
            <a:ext cx="377005" cy="485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9" name="Retângulo 68">
            <a:extLst>
              <a:ext uri="{FF2B5EF4-FFF2-40B4-BE49-F238E27FC236}">
                <a16:creationId xmlns:a16="http://schemas.microsoft.com/office/drawing/2014/main" id="{C70A4D8D-1892-4432-AFCD-FDE17B211C55}"/>
              </a:ext>
            </a:extLst>
          </p:cNvPr>
          <p:cNvSpPr/>
          <p:nvPr/>
        </p:nvSpPr>
        <p:spPr>
          <a:xfrm>
            <a:off x="5918995" y="5527523"/>
            <a:ext cx="386381" cy="8816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2" name="Imagem 71">
            <a:extLst>
              <a:ext uri="{FF2B5EF4-FFF2-40B4-BE49-F238E27FC236}">
                <a16:creationId xmlns:a16="http://schemas.microsoft.com/office/drawing/2014/main" id="{0A679DF8-EF7D-467D-9075-C1C3846B5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373995">
            <a:off x="3868718" y="4863790"/>
            <a:ext cx="979483" cy="2435104"/>
          </a:xfrm>
          <a:prstGeom prst="rect">
            <a:avLst/>
          </a:prstGeom>
        </p:spPr>
      </p:pic>
      <p:pic>
        <p:nvPicPr>
          <p:cNvPr id="56" name="Imagem 55">
            <a:extLst>
              <a:ext uri="{FF2B5EF4-FFF2-40B4-BE49-F238E27FC236}">
                <a16:creationId xmlns:a16="http://schemas.microsoft.com/office/drawing/2014/main" id="{8479284E-07E0-433F-937A-9E8F95B7AF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954" y="2819699"/>
            <a:ext cx="5685190" cy="3181620"/>
          </a:xfrm>
          <a:prstGeom prst="rect">
            <a:avLst/>
          </a:prstGeom>
        </p:spPr>
      </p:pic>
      <p:pic>
        <p:nvPicPr>
          <p:cNvPr id="70" name="Imagem 69">
            <a:extLst>
              <a:ext uri="{FF2B5EF4-FFF2-40B4-BE49-F238E27FC236}">
                <a16:creationId xmlns:a16="http://schemas.microsoft.com/office/drawing/2014/main" id="{9CBA1B98-B24D-43DD-83A2-1247C91420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525220" y="1283002"/>
            <a:ext cx="856027" cy="2715430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C33BB877-B6B4-41B8-BB4C-F580B253A7C7}"/>
              </a:ext>
            </a:extLst>
          </p:cNvPr>
          <p:cNvSpPr txBox="1"/>
          <p:nvPr/>
        </p:nvSpPr>
        <p:spPr>
          <a:xfrm>
            <a:off x="85889" y="6488668"/>
            <a:ext cx="512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Pensando em curso – essa é uma estrutura básica</a:t>
            </a:r>
          </a:p>
        </p:txBody>
      </p:sp>
      <p:pic>
        <p:nvPicPr>
          <p:cNvPr id="74" name="Picture 2">
            <a:extLst>
              <a:ext uri="{FF2B5EF4-FFF2-40B4-BE49-F238E27FC236}">
                <a16:creationId xmlns:a16="http://schemas.microsoft.com/office/drawing/2014/main" id="{26539FBB-835B-43D6-9038-8157AE24C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74722">
            <a:off x="563542" y="780314"/>
            <a:ext cx="1365985" cy="141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436E4702-D17C-4718-9361-2BAC5D2217AF}"/>
              </a:ext>
            </a:extLst>
          </p:cNvPr>
          <p:cNvSpPr txBox="1"/>
          <p:nvPr/>
        </p:nvSpPr>
        <p:spPr>
          <a:xfrm>
            <a:off x="8979922" y="6477650"/>
            <a:ext cx="30508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410787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>
            <a:extLst>
              <a:ext uri="{FF2B5EF4-FFF2-40B4-BE49-F238E27FC236}">
                <a16:creationId xmlns:a16="http://schemas.microsoft.com/office/drawing/2014/main" id="{689EC204-40C5-4A21-85E6-ADC05CB43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59246" y="1414232"/>
            <a:ext cx="856027" cy="271543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9F758505-38BC-4B7A-A45E-C6142AE5D2F2}"/>
              </a:ext>
            </a:extLst>
          </p:cNvPr>
          <p:cNvSpPr txBox="1"/>
          <p:nvPr/>
        </p:nvSpPr>
        <p:spPr>
          <a:xfrm>
            <a:off x="385192" y="250931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accent2">
                    <a:lumMod val="75000"/>
                  </a:schemeClr>
                </a:solidFill>
              </a:rPr>
              <a:t>4</a:t>
            </a: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DBA8D751-1247-40AA-9645-B49DA7800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792" y="2528184"/>
            <a:ext cx="6297550" cy="3524317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C8779A9C-DA62-4DD1-8F81-D89A87B8084E}"/>
              </a:ext>
            </a:extLst>
          </p:cNvPr>
          <p:cNvSpPr txBox="1"/>
          <p:nvPr/>
        </p:nvSpPr>
        <p:spPr>
          <a:xfrm>
            <a:off x="2731035" y="55546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accent2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790B6581-B5E8-4598-A374-F0F8C409AA34}"/>
              </a:ext>
            </a:extLst>
          </p:cNvPr>
          <p:cNvSpPr txBox="1"/>
          <p:nvPr/>
        </p:nvSpPr>
        <p:spPr>
          <a:xfrm>
            <a:off x="2953211" y="321720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11ED04CE-CCC5-4B36-B35C-3C6F3B6C65EE}"/>
              </a:ext>
            </a:extLst>
          </p:cNvPr>
          <p:cNvSpPr txBox="1"/>
          <p:nvPr/>
        </p:nvSpPr>
        <p:spPr>
          <a:xfrm>
            <a:off x="4146646" y="466153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531E9EA-A335-4636-8224-98E8C2F974CD}"/>
              </a:ext>
            </a:extLst>
          </p:cNvPr>
          <p:cNvSpPr txBox="1"/>
          <p:nvPr/>
        </p:nvSpPr>
        <p:spPr>
          <a:xfrm>
            <a:off x="3544974" y="391045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08341D55-C204-4606-8EBF-618C3A6BC6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903199" y="4555230"/>
            <a:ext cx="979483" cy="243510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8BEF541B-24F4-4F02-9025-6ECE8597983A}"/>
              </a:ext>
            </a:extLst>
          </p:cNvPr>
          <p:cNvSpPr txBox="1"/>
          <p:nvPr/>
        </p:nvSpPr>
        <p:spPr>
          <a:xfrm>
            <a:off x="1047879" y="556218"/>
            <a:ext cx="4699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Granularidade</a:t>
            </a:r>
            <a:r>
              <a:rPr lang="pt-BR" sz="3200" dirty="0"/>
              <a:t> quer dizer o quanto em consigo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C097096-6619-424E-964B-A6ACE710E7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7506" y="385214"/>
            <a:ext cx="3724275" cy="141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45C91C5-C1FF-4A76-8915-17A6E4E9C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7097" y="4290343"/>
            <a:ext cx="2009775" cy="2514600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72D96723-CC6F-4850-B202-5F33E6B6034D}"/>
              </a:ext>
            </a:extLst>
          </p:cNvPr>
          <p:cNvSpPr txBox="1"/>
          <p:nvPr/>
        </p:nvSpPr>
        <p:spPr>
          <a:xfrm>
            <a:off x="8043128" y="3875911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800" b="1" dirty="0"/>
              <a:t>Licença de uso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91ED8F8-2BC9-49E1-BC88-E340FA36864F}"/>
              </a:ext>
            </a:extLst>
          </p:cNvPr>
          <p:cNvSpPr txBox="1"/>
          <p:nvPr/>
        </p:nvSpPr>
        <p:spPr>
          <a:xfrm>
            <a:off x="6872844" y="6488668"/>
            <a:ext cx="37911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62898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DIRH Informa: Preenchimento de SICAD | PROPESSOAS - Pró-Reitoria de  Gestão de Pessoas">
            <a:extLst>
              <a:ext uri="{FF2B5EF4-FFF2-40B4-BE49-F238E27FC236}">
                <a16:creationId xmlns:a16="http://schemas.microsoft.com/office/drawing/2014/main" id="{582A76D4-D0CD-42CE-A43D-03E99A083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666" y="466733"/>
            <a:ext cx="5427395" cy="3805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7B83F164-E6E8-46F3-A099-757E7A7CC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37" y="5091435"/>
            <a:ext cx="9305925" cy="82867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D34DFAE-2088-4AD6-BF16-64B5A1A77F58}"/>
              </a:ext>
            </a:extLst>
          </p:cNvPr>
          <p:cNvSpPr txBox="1"/>
          <p:nvPr/>
        </p:nvSpPr>
        <p:spPr>
          <a:xfrm>
            <a:off x="8970819" y="6488668"/>
            <a:ext cx="32211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DOI: 10.5281/zenodo.6447723</a:t>
            </a:r>
          </a:p>
        </p:txBody>
      </p:sp>
    </p:spTree>
    <p:extLst>
      <p:ext uri="{BB962C8B-B14F-4D97-AF65-F5344CB8AC3E}">
        <p14:creationId xmlns:p14="http://schemas.microsoft.com/office/powerpoint/2010/main" val="1829444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8.8|3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8.4|7.5|11.6|9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4.8|4.1|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 OPAS" ma:contentTypeID="0x010100D9D66CEC5F2C404782F911C86DB1F77300943D3F739B659647BD5CFC479406D26F" ma:contentTypeVersion="29" ma:contentTypeDescription="Tipo de conteúdo para documento OPAS" ma:contentTypeScope="" ma:versionID="75ef07a48a7417a09552bf4dc067220d">
  <xsd:schema xmlns:xsd="http://www.w3.org/2001/XMLSchema" xmlns:xs="http://www.w3.org/2001/XMLSchema" xmlns:p="http://schemas.microsoft.com/office/2006/metadata/properties" xmlns:ns2="82b74cde-721b-4900-965b-f4b64e850898" xmlns:ns3="d0b062d6-04b0-42b2-8da4-328e5eddc887" xmlns:ns4="ce88b3b2-2283-476c-a42e-f70cbf0d0ea2" targetNamespace="http://schemas.microsoft.com/office/2006/metadata/properties" ma:root="true" ma:fieldsID="3339abf136fd99693945ba045f5ec521" ns2:_="" ns3:_="" ns4:_="">
    <xsd:import namespace="82b74cde-721b-4900-965b-f4b64e850898"/>
    <xsd:import namespace="d0b062d6-04b0-42b2-8da4-328e5eddc887"/>
    <xsd:import namespace="ce88b3b2-2283-476c-a42e-f70cbf0d0ea2"/>
    <xsd:element name="properties">
      <xsd:complexType>
        <xsd:sequence>
          <xsd:element name="documentManagement">
            <xsd:complexType>
              <xsd:all>
                <xsd:element ref="ns2:DocumentID" minOccurs="0"/>
                <xsd:element ref="ns3:SecurityClearanc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Lilian" minOccurs="0"/>
                <xsd:element ref="ns3:_Flow_SignoffStatu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b74cde-721b-4900-965b-f4b64e850898" elementFormDefault="qualified">
    <xsd:import namespace="http://schemas.microsoft.com/office/2006/documentManagement/types"/>
    <xsd:import namespace="http://schemas.microsoft.com/office/infopath/2007/PartnerControls"/>
    <xsd:element name="DocumentID" ma:index="8" nillable="true" ma:displayName="Número de documento" ma:internalName="DocumentID" ma:readOnly="false">
      <xsd:simpleType>
        <xsd:restriction base="dms:Text">
          <xsd:maxLength value="16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b062d6-04b0-42b2-8da4-328e5eddc887" elementFormDefault="qualified">
    <xsd:import namespace="http://schemas.microsoft.com/office/2006/documentManagement/types"/>
    <xsd:import namespace="http://schemas.microsoft.com/office/infopath/2007/PartnerControls"/>
    <xsd:element name="SecurityClearance" ma:index="9" nillable="true" ma:displayName="Classificação de segurança" ma:list="{49e70423-32a3-45ac-85d6-aaeec80bf6dc}" ma:internalName="SecurityClearance" ma:readOnly="false" ma:showField="PT_x002d_BR" ma:web="82b74cde-721b-4900-965b-f4b64e850898">
      <xsd:simpleType>
        <xsd:restriction base="dms:Lookup"/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ilian" ma:index="22" nillable="true" ma:displayName="Lilian" ma:description="Date of creation&#10;" ma:format="DateOnly" ma:internalName="Lilian">
      <xsd:simpleType>
        <xsd:restriction base="dms:DateTime"/>
      </xsd:simpleType>
    </xsd:element>
    <xsd:element name="_Flow_SignoffStatus" ma:index="23" nillable="true" ma:displayName="Sign-off status" ma:internalName="Sign_x002d_off_x0020_status">
      <xsd:simpleType>
        <xsd:restriction base="dms:Text"/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8b3b2-2283-476c-a42e-f70cbf0d0ea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d0b062d6-04b0-42b2-8da4-328e5eddc887" xsi:nil="true"/>
    <SecurityClearance xmlns="d0b062d6-04b0-42b2-8da4-328e5eddc887" xsi:nil="true"/>
    <Lilian xmlns="d0b062d6-04b0-42b2-8da4-328e5eddc887" xsi:nil="true"/>
    <DocumentID xmlns="82b74cde-721b-4900-965b-f4b64e850898" xsi:nil="true"/>
  </documentManagement>
</p:properties>
</file>

<file path=customXml/itemProps1.xml><?xml version="1.0" encoding="utf-8"?>
<ds:datastoreItem xmlns:ds="http://schemas.openxmlformats.org/officeDocument/2006/customXml" ds:itemID="{2244FC8E-E927-4565-A174-D6D360A3C5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77BE83-3EB4-4B96-819F-2EFB2063A4EA}">
  <ds:schemaRefs>
    <ds:schemaRef ds:uri="82b74cde-721b-4900-965b-f4b64e850898"/>
    <ds:schemaRef ds:uri="ce88b3b2-2283-476c-a42e-f70cbf0d0ea2"/>
    <ds:schemaRef ds:uri="d0b062d6-04b0-42b2-8da4-328e5eddc88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8DD4D1E-BE5B-4F94-B703-90E2CA9B1C1E}">
  <ds:schemaRefs>
    <ds:schemaRef ds:uri="http://schemas.microsoft.com/office/2006/documentManagement/types"/>
    <ds:schemaRef ds:uri="ce88b3b2-2283-476c-a42e-f70cbf0d0ea2"/>
    <ds:schemaRef ds:uri="http://purl.org/dc/terms/"/>
    <ds:schemaRef ds:uri="d0b062d6-04b0-42b2-8da4-328e5eddc887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82b74cde-721b-4900-965b-f4b64e85089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1270</Words>
  <Application>Microsoft Office PowerPoint</Application>
  <PresentationFormat>Widescreen</PresentationFormat>
  <Paragraphs>160</Paragraphs>
  <Slides>32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47" baseType="lpstr">
      <vt:lpstr>Aharoni</vt:lpstr>
      <vt:lpstr>Arial</vt:lpstr>
      <vt:lpstr>Arial Nova Cond</vt:lpstr>
      <vt:lpstr>Arial Rounded MT Bold</vt:lpstr>
      <vt:lpstr>Arial Unicode MS</vt:lpstr>
      <vt:lpstr>Bell MT</vt:lpstr>
      <vt:lpstr>Britannic Bold</vt:lpstr>
      <vt:lpstr>Calibri</vt:lpstr>
      <vt:lpstr>Calibri Light</vt:lpstr>
      <vt:lpstr>Century Gothic</vt:lpstr>
      <vt:lpstr>Daytona</vt:lpstr>
      <vt:lpstr>ff5</vt:lpstr>
      <vt:lpstr>ff9</vt:lpstr>
      <vt:lpstr>Roboto</vt:lpstr>
      <vt:lpstr>Tema do Office</vt:lpstr>
      <vt:lpstr>Apresentação do PowerPoint</vt:lpstr>
      <vt:lpstr>Apresentação do PowerPoint</vt:lpstr>
      <vt:lpstr>Apresentação do PowerPoint</vt:lpstr>
      <vt:lpstr>Partindo destas diferenças, a apresentação se divide em dois momentos: REA e Multimídia no dia 07 de abril </vt:lpstr>
      <vt:lpstr>    Para produzir uma AULA:  Define-se o público-alvo, o objetivo, cria-se um plano de aula, uma prévia seleção de materiais, carga horário, etc...     </vt:lpstr>
      <vt:lpstr>Todo material educativo envolve estrutura e vínculos. É preciso entender a estrutura para poder registrar... </vt:lpstr>
      <vt:lpstr>Apresentação do PowerPoint</vt:lpstr>
      <vt:lpstr>Apresentação do PowerPoint</vt:lpstr>
      <vt:lpstr>Apresentação do PowerPoint</vt:lpstr>
      <vt:lpstr>Vamos fixar esse conceito? Responda qual a granularidade..</vt:lpstr>
      <vt:lpstr>Vamos praticar?</vt:lpstr>
      <vt:lpstr>Vamos praticar?</vt:lpstr>
      <vt:lpstr>Porque é importante entender a granularidade da estrutura de um curso?</vt:lpstr>
      <vt:lpstr>Falando de qualidade...  Critérios LORI – avaliação de REAs</vt:lpstr>
      <vt:lpstr>Registrar um REA no FI-ADMIN pressupõe: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Só mantenha sinalizado se o REA estiver publicado no CVSP Regional ou Brasil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Referências  (materiais envolvidos na produção dessa aula)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Pierri, Marina de Sene (BIR)</dc:creator>
  <cp:lastModifiedBy>Silva, Lais Aparecida da (BIR)</cp:lastModifiedBy>
  <cp:revision>12</cp:revision>
  <dcterms:created xsi:type="dcterms:W3CDTF">2022-03-07T18:58:56Z</dcterms:created>
  <dcterms:modified xsi:type="dcterms:W3CDTF">2022-04-11T15:37:31Z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0x010100D9D66CEC5F2C404782F911C86DB1F77300943D3F739B659647BD5CFC479406D26F</vt:lpwstr>
  </property>
</Properties>
</file>